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60" r:id="rId2"/>
    <p:sldId id="261" r:id="rId3"/>
    <p:sldId id="259" r:id="rId4"/>
    <p:sldId id="258" r:id="rId5"/>
  </p:sldIdLst>
  <p:sldSz cx="9144000" cy="6858000" type="screen4x3"/>
  <p:notesSz cx="6858000" cy="9144000"/>
  <p:defaultTextStyle>
    <a:defPPr>
      <a:defRPr lang="nb-NO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748A4C9F-7018-479F-B1E2-EDC01808F012}" type="datetimeFigureOut">
              <a:rPr lang="nb-NO"/>
              <a:pPr>
                <a:defRPr/>
              </a:pPr>
              <a:t>06.03.2015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nb-NO" noProof="0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 noProof="0" smtClean="0"/>
              <a:t>Klikk for å redigere tekststiler i malen</a:t>
            </a:r>
          </a:p>
          <a:p>
            <a:pPr lvl="1"/>
            <a:r>
              <a:rPr lang="nb-NO" noProof="0" smtClean="0"/>
              <a:t>Andre nivå</a:t>
            </a:r>
          </a:p>
          <a:p>
            <a:pPr lvl="2"/>
            <a:r>
              <a:rPr lang="nb-NO" noProof="0" smtClean="0"/>
              <a:t>Tredje nivå</a:t>
            </a:r>
          </a:p>
          <a:p>
            <a:pPr lvl="3"/>
            <a:r>
              <a:rPr lang="nb-NO" noProof="0" smtClean="0"/>
              <a:t>Fjerde nivå</a:t>
            </a:r>
          </a:p>
          <a:p>
            <a:pPr lvl="4"/>
            <a:r>
              <a:rPr lang="nb-NO" noProof="0" smtClean="0"/>
              <a:t>Femte nivå</a:t>
            </a:r>
            <a:endParaRPr lang="nb-NO" noProof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5B62F575-8895-4542-B817-FBBE12D38C7F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128924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419C8E-D598-4148-826F-05E847F22F80}" type="datetimeFigureOut">
              <a:rPr lang="nb-NO"/>
              <a:pPr>
                <a:defRPr/>
              </a:pPr>
              <a:t>06.03.2015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3ACC6E-30FC-45DA-867D-DF761F44127C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807460-64BB-427F-ADB7-925615B6D828}" type="datetimeFigureOut">
              <a:rPr lang="nb-NO"/>
              <a:pPr>
                <a:defRPr/>
              </a:pPr>
              <a:t>06.03.2015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2B5257-522B-4498-83F1-8AFCA164839E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6BEABD-3588-4602-B30E-8C2657E4B93C}" type="datetimeFigureOut">
              <a:rPr lang="nb-NO"/>
              <a:pPr>
                <a:defRPr/>
              </a:pPr>
              <a:t>06.03.2015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1F96CA-E4E8-4909-BDE6-7D2C7A228B11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890DC3-2599-46B1-A151-3DD4365FBF55}" type="datetimeFigureOut">
              <a:rPr lang="nb-NO"/>
              <a:pPr>
                <a:defRPr/>
              </a:pPr>
              <a:t>06.03.2015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E7A875-2C48-404A-8334-62EE393851F4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109033-ECE8-411B-BBFF-BFC54043A790}" type="datetimeFigureOut">
              <a:rPr lang="nb-NO"/>
              <a:pPr>
                <a:defRPr/>
              </a:pPr>
              <a:t>06.03.2015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62A54B-3B43-4D0E-B58B-1C35418EF832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DDCF4F-B14E-4245-9131-08782F185E04}" type="datetimeFigureOut">
              <a:rPr lang="nb-NO"/>
              <a:pPr>
                <a:defRPr/>
              </a:pPr>
              <a:t>06.03.2015</a:t>
            </a:fld>
            <a:endParaRPr lang="nb-NO"/>
          </a:p>
        </p:txBody>
      </p:sp>
      <p:sp>
        <p:nvSpPr>
          <p:cNvPr id="6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C60D5D-0C50-4054-934D-A54C2F29118E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0C94E9-BCD3-4622-A7C1-79D8457340EB}" type="datetimeFigureOut">
              <a:rPr lang="nb-NO"/>
              <a:pPr>
                <a:defRPr/>
              </a:pPr>
              <a:t>06.03.2015</a:t>
            </a:fld>
            <a:endParaRPr lang="nb-NO"/>
          </a:p>
        </p:txBody>
      </p:sp>
      <p:sp>
        <p:nvSpPr>
          <p:cNvPr id="8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9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F6ECEF-E54E-48D4-B1F0-B64C11F1B2B0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581CAC-EC42-4FD1-A792-3B7F0CE34743}" type="datetimeFigureOut">
              <a:rPr lang="nb-NO"/>
              <a:pPr>
                <a:defRPr/>
              </a:pPr>
              <a:t>06.03.2015</a:t>
            </a:fld>
            <a:endParaRPr lang="nb-NO"/>
          </a:p>
        </p:txBody>
      </p:sp>
      <p:sp>
        <p:nvSpPr>
          <p:cNvPr id="4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C5A23F-6C3A-40E1-A2C6-B39F0F17BDBA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10099E-BFFD-4988-B00F-F0089F4C8D5D}" type="datetimeFigureOut">
              <a:rPr lang="nb-NO"/>
              <a:pPr>
                <a:defRPr/>
              </a:pPr>
              <a:t>06.03.2015</a:t>
            </a:fld>
            <a:endParaRPr lang="nb-NO"/>
          </a:p>
        </p:txBody>
      </p:sp>
      <p:sp>
        <p:nvSpPr>
          <p:cNvPr id="3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4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CB32EB-34E3-4754-9DCA-873158F57A40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FCFB9B-49FA-43FE-91B8-E318D515D3DE}" type="datetimeFigureOut">
              <a:rPr lang="nb-NO"/>
              <a:pPr>
                <a:defRPr/>
              </a:pPr>
              <a:t>06.03.2015</a:t>
            </a:fld>
            <a:endParaRPr lang="nb-NO"/>
          </a:p>
        </p:txBody>
      </p:sp>
      <p:sp>
        <p:nvSpPr>
          <p:cNvPr id="6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0474C7-EF32-40E3-8E02-0F8803E25A21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b-NO" noProof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DD4DF5-44D1-4F24-8086-E96A89B597C3}" type="datetimeFigureOut">
              <a:rPr lang="nb-NO"/>
              <a:pPr>
                <a:defRPr/>
              </a:pPr>
              <a:t>06.03.2015</a:t>
            </a:fld>
            <a:endParaRPr lang="nb-NO"/>
          </a:p>
        </p:txBody>
      </p:sp>
      <p:sp>
        <p:nvSpPr>
          <p:cNvPr id="6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BC6574-022B-4528-AAB9-0D744B19966B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Plassholder for tittel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Klikk for å redigere tittelstil</a:t>
            </a:r>
          </a:p>
        </p:txBody>
      </p:sp>
      <p:sp>
        <p:nvSpPr>
          <p:cNvPr id="1027" name="Plassholder for teks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9979144-4D8E-4069-931A-6041872AEBED}" type="datetimeFigureOut">
              <a:rPr lang="nb-NO"/>
              <a:pPr>
                <a:defRPr/>
              </a:pPr>
              <a:t>06.03.2015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C88D731-DE21-49DC-880B-02F8611C414F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Hvordan lære MI?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nb-NO" dirty="0" smtClean="0"/>
              <a:t>En prosess – det tar tid !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nb-NO" dirty="0" smtClean="0"/>
              <a:t>Lære hvordan vi skal lære MI av våre klienter </a:t>
            </a:r>
            <a:r>
              <a:rPr lang="nb-NO" sz="2600" dirty="0" smtClean="0"/>
              <a:t>- direkte feedback fra brukerne – de vil fortsette å snakke hvis dere gjør ting som stimulerer til at de snakker med dere.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nb-NO" dirty="0" smtClean="0"/>
              <a:t>Det er gjennom reflekterende lytting MI utvikles  </a:t>
            </a:r>
            <a:r>
              <a:rPr lang="nb-NO" sz="2600" dirty="0" smtClean="0"/>
              <a:t>- denne grunnleggende ferdigheten må oppøves.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Hvordan lære MI?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nb-NO" dirty="0"/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nb-NO" dirty="0" smtClean="0"/>
              <a:t>Følgende praktiske retningslinjer anbefales: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nb-NO" dirty="0" smtClean="0"/>
              <a:t>Snakk mindre enn klienten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nb-NO" dirty="0" smtClean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nb-NO" dirty="0" smtClean="0"/>
              <a:t>Still dobbelt så mange åpne spørsmål som lukkede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nb-NO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nb-NO" dirty="0" smtClean="0"/>
              <a:t>8 TRINN I LÆRING AV MI</a:t>
            </a:r>
            <a:br>
              <a:rPr lang="nb-NO" dirty="0" smtClean="0"/>
            </a:br>
            <a:r>
              <a:rPr lang="nb-NO" sz="2000" dirty="0" smtClean="0"/>
              <a:t>MILLER, W. R., &amp; MOYERS, T. B. (2006)</a:t>
            </a:r>
            <a:br>
              <a:rPr lang="nb-NO" sz="2000" dirty="0" smtClean="0"/>
            </a:br>
            <a:endParaRPr lang="nb-NO" sz="2000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68313" y="1125538"/>
            <a:ext cx="8229600" cy="5399087"/>
          </a:xfrm>
        </p:spPr>
        <p:txBody>
          <a:bodyPr rtlCol="0">
            <a:normAutofit fontScale="85000" lnSpcReduction="20000"/>
          </a:bodyPr>
          <a:lstStyle/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nb-NO" dirty="0" smtClean="0"/>
              <a:t>1. Grunninnstilling og holdning i MI (”spirit”)</a:t>
            </a:r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nb-NO" sz="2600" dirty="0" smtClean="0"/>
              <a:t>Empati, respekt, aksept</a:t>
            </a:r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nb-NO" sz="2600" dirty="0" smtClean="0"/>
              <a:t>Klientautonomi</a:t>
            </a:r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nb-NO" sz="2600" dirty="0" smtClean="0"/>
              <a:t>Samarbeidsrettet</a:t>
            </a:r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nb-NO" sz="2600" dirty="0" smtClean="0"/>
              <a:t>Hente fram </a:t>
            </a:r>
            <a:r>
              <a:rPr lang="nb-NO" sz="2600" dirty="0" err="1" smtClean="0"/>
              <a:t>vs</a:t>
            </a:r>
            <a:r>
              <a:rPr lang="nb-NO" sz="2600" dirty="0" smtClean="0"/>
              <a:t> å tilføre </a:t>
            </a:r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nb-NO" sz="2600" dirty="0" smtClean="0"/>
              <a:t>Kompetanse </a:t>
            </a:r>
            <a:r>
              <a:rPr lang="nb-NO" sz="2600" dirty="0" err="1" smtClean="0"/>
              <a:t>vs</a:t>
            </a:r>
            <a:r>
              <a:rPr lang="nb-NO" sz="2600" dirty="0" smtClean="0"/>
              <a:t> mangel</a:t>
            </a:r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nb-NO" sz="2600" dirty="0" smtClean="0"/>
              <a:t>Utforskning </a:t>
            </a:r>
            <a:r>
              <a:rPr lang="nb-NO" sz="2600" dirty="0" err="1" smtClean="0"/>
              <a:t>vs</a:t>
            </a:r>
            <a:r>
              <a:rPr lang="nb-NO" sz="2600" dirty="0" smtClean="0"/>
              <a:t> overtalelse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nb-NO" sz="2600" dirty="0"/>
              <a:t>	</a:t>
            </a:r>
            <a:endParaRPr lang="nb-NO" sz="2600" dirty="0" smtClean="0"/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nb-NO" dirty="0" smtClean="0"/>
              <a:t>2. Klientsentrert kommunikasjon</a:t>
            </a:r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nb-NO" sz="2600" dirty="0" smtClean="0"/>
              <a:t>Åpne spørsmål, refleksjon, oppsummeringer, bekreftelse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nb-NO" sz="3100" dirty="0"/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nb-NO" sz="3100" dirty="0" smtClean="0"/>
              <a:t>3. Gjenkjenne og, holde fokus på endringssnakk </a:t>
            </a:r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nb-NO" sz="2600" dirty="0" smtClean="0"/>
              <a:t>Språk er viktig</a:t>
            </a:r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nb-NO" sz="2600" dirty="0" smtClean="0"/>
              <a:t>Klienten påvirker seg selv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nb-NO" sz="3000" dirty="0" smtClean="0"/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nb-NO" sz="3000" dirty="0" smtClean="0"/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nb-NO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nb-NO" dirty="0" smtClean="0"/>
              <a:t>8 TRINN I LÆRING AV MI forts</a:t>
            </a:r>
            <a:br>
              <a:rPr lang="nb-NO" dirty="0" smtClean="0"/>
            </a:br>
            <a:r>
              <a:rPr lang="nb-NO" sz="2000" dirty="0" smtClean="0"/>
              <a:t>MILLER, W. R., &amp; MOYERS, T. B. (2006)</a:t>
            </a:r>
            <a:br>
              <a:rPr lang="nb-NO" sz="2000" dirty="0" smtClean="0"/>
            </a:br>
            <a:endParaRPr lang="nb-NO" sz="2000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68313" y="1341438"/>
            <a:ext cx="8229600" cy="5327650"/>
          </a:xfrm>
        </p:spPr>
        <p:txBody>
          <a:bodyPr rtlCol="0">
            <a:normAutofit fontScale="77500" lnSpcReduction="20000"/>
          </a:bodyPr>
          <a:lstStyle/>
          <a:p>
            <a:pPr marL="5715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nb-NO" dirty="0" smtClean="0"/>
              <a:t>4. Utløse og forsterke endringssnakk</a:t>
            </a:r>
          </a:p>
          <a:p>
            <a:pPr marL="457200" lvl="1" indent="0" fontAlgn="auto">
              <a:spcAft>
                <a:spcPts val="0"/>
              </a:spcAft>
              <a:buNone/>
              <a:defRPr/>
            </a:pPr>
            <a:r>
              <a:rPr lang="nb-NO" dirty="0" smtClean="0"/>
              <a:t>- Dimensjoner i endring er elastiske og påvirkelige i samtale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nb-NO" dirty="0"/>
              <a:t>5</a:t>
            </a:r>
            <a:r>
              <a:rPr lang="nb-NO" dirty="0" smtClean="0"/>
              <a:t>. Redusere motstand, rulle med motstand</a:t>
            </a:r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nb-NO" dirty="0" smtClean="0"/>
              <a:t>Innledning til kontakten og hver samtale</a:t>
            </a:r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nb-NO" dirty="0" smtClean="0"/>
              <a:t>Bruk av refleksjon</a:t>
            </a:r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nb-NO" dirty="0" smtClean="0"/>
              <a:t>Be om lov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nb-NO" dirty="0"/>
              <a:t>6</a:t>
            </a:r>
            <a:r>
              <a:rPr lang="nb-NO" dirty="0" smtClean="0"/>
              <a:t>. Utarbeide endringsplan </a:t>
            </a:r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nb-NO" dirty="0" smtClean="0"/>
              <a:t>Nøkkelspørsmål, meny av alternativer, utveksle informasjon</a:t>
            </a:r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nb-NO" dirty="0" smtClean="0"/>
              <a:t>Forhandle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nb-NO" dirty="0" smtClean="0"/>
              <a:t>7. Konsolidere klientens beslutning</a:t>
            </a:r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nb-NO" dirty="0" smtClean="0"/>
              <a:t>Forpliktelse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nb-NO" dirty="0"/>
              <a:t>8</a:t>
            </a:r>
            <a:r>
              <a:rPr lang="nb-NO" dirty="0" smtClean="0"/>
              <a:t>. MI sammen med annen behandling</a:t>
            </a:r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nb-NO" dirty="0" smtClean="0"/>
              <a:t>Forberedelse til annen behandling, integrert i annen behandling</a:t>
            </a:r>
            <a:endParaRPr lang="nb-NO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1502</TotalTime>
  <Words>191</Words>
  <Application>Microsoft Office PowerPoint</Application>
  <PresentationFormat>On-screen Show (4:3)</PresentationFormat>
  <Paragraphs>40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Office-tema</vt:lpstr>
      <vt:lpstr>Hvordan lære MI?</vt:lpstr>
      <vt:lpstr>Hvordan lære MI?</vt:lpstr>
      <vt:lpstr>8 TRINN I LÆRING AV MI MILLER, W. R., &amp; MOYERS, T. B. (2006) </vt:lpstr>
      <vt:lpstr>8 TRINN I LÆRING AV MI forts MILLER, W. R., &amp; MOYERS, T. B. (2006) </vt:lpstr>
    </vt:vector>
  </TitlesOfParts>
  <Company>Helse Vest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Solveig Storbækken</dc:creator>
  <cp:lastModifiedBy>Trulte Konsmo</cp:lastModifiedBy>
  <cp:revision>9</cp:revision>
  <dcterms:created xsi:type="dcterms:W3CDTF">2014-08-30T14:46:59Z</dcterms:created>
  <dcterms:modified xsi:type="dcterms:W3CDTF">2015-03-06T11:05:55Z</dcterms:modified>
</cp:coreProperties>
</file>