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72" r:id="rId5"/>
    <p:sldId id="261" r:id="rId6"/>
    <p:sldId id="273" r:id="rId7"/>
    <p:sldId id="274" r:id="rId8"/>
    <p:sldId id="263" r:id="rId9"/>
    <p:sldId id="283" r:id="rId10"/>
    <p:sldId id="275" r:id="rId11"/>
    <p:sldId id="264" r:id="rId12"/>
    <p:sldId id="284" r:id="rId13"/>
    <p:sldId id="276" r:id="rId14"/>
    <p:sldId id="265" r:id="rId15"/>
    <p:sldId id="285" r:id="rId16"/>
    <p:sldId id="277" r:id="rId17"/>
    <p:sldId id="270" r:id="rId18"/>
    <p:sldId id="286" r:id="rId19"/>
    <p:sldId id="278" r:id="rId20"/>
    <p:sldId id="269" r:id="rId21"/>
    <p:sldId id="287" r:id="rId22"/>
    <p:sldId id="279" r:id="rId23"/>
    <p:sldId id="268" r:id="rId24"/>
    <p:sldId id="288" r:id="rId25"/>
    <p:sldId id="280" r:id="rId26"/>
    <p:sldId id="267" r:id="rId27"/>
    <p:sldId id="289" r:id="rId28"/>
    <p:sldId id="281" r:id="rId29"/>
    <p:sldId id="266" r:id="rId30"/>
    <p:sldId id="290" r:id="rId31"/>
    <p:sldId id="282" r:id="rId32"/>
    <p:sldId id="262" r:id="rId33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AC777DA-3812-91C0-DDCD-CC546B8BB6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31A26DA-5D96-EC67-964D-F25F50768C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FF7D5F6-BDA1-3390-07A0-41E10BF99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32963-A405-40CA-A8D0-913255A778A8}" type="datetimeFigureOut">
              <a:rPr lang="nb-NO" smtClean="0"/>
              <a:t>14.03.2023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2F8C2C8-6CA9-EB19-9E5A-8DC25A8A6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ABA7A05-0ECA-CB01-4914-6565B0DBE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545D9-89FD-4AF6-BBBD-6EA8D7AABC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70119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BD41FBA-0597-1CDD-DB89-9C523B0E1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EFE377C3-FD6A-A6C8-2A54-71CDB7EDB9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0BB7873-7AD8-DA04-6372-EC4DF0101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32963-A405-40CA-A8D0-913255A778A8}" type="datetimeFigureOut">
              <a:rPr lang="nb-NO" smtClean="0"/>
              <a:t>14.03.2023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13DB7C8-18D1-5B8C-0AB9-4CC0213EA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8E95B8F-301C-F05B-939D-F96ABDB4A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545D9-89FD-4AF6-BBBD-6EA8D7AABC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5148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6C308710-FE6E-29DB-E66C-FA5D2AC4DD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8E029B5C-CD60-01A2-723B-3FA741AD0E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ED4B3CD-D8B4-C2A1-110A-2013992E0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32963-A405-40CA-A8D0-913255A778A8}" type="datetimeFigureOut">
              <a:rPr lang="nb-NO" smtClean="0"/>
              <a:t>14.03.2023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5BCFA69-49F0-EFBE-CD57-BC0EAAE2C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464F4DB-047B-53E2-8031-2B63401AF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545D9-89FD-4AF6-BBBD-6EA8D7AABC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54053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DA839C6-761C-C99B-6508-3A0B486BE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33CDFF0-F82F-8BF3-64E7-2E6A5C2198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ECF7D64-C5E7-BB08-6DC4-CB2F3A9F2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32963-A405-40CA-A8D0-913255A778A8}" type="datetimeFigureOut">
              <a:rPr lang="nb-NO" smtClean="0"/>
              <a:t>14.03.2023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91E913C-BE5F-57A7-40A5-1BA2A74F2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D5FAAC4-F7A7-2B73-0327-B9675ED23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545D9-89FD-4AF6-BBBD-6EA8D7AABC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86573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4C79F18-0495-56FC-6643-F2E4FEFC4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CB14A72-8590-04DE-54D8-9A8FCE3F5B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6321D69-2094-7B24-58D0-B34320F73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32963-A405-40CA-A8D0-913255A778A8}" type="datetimeFigureOut">
              <a:rPr lang="nb-NO" smtClean="0"/>
              <a:t>14.03.2023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5A031C2-FBA4-F2A9-7DB1-F0EC27740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95E69B4-2261-E64D-ACF4-F438DF83B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545D9-89FD-4AF6-BBBD-6EA8D7AABC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74008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2F61B03-ABD2-6A84-04AD-2B3774472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A8D8F37-BCC2-0EB5-6731-9814194651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3336AE05-A7F1-3656-CE0F-7BEA376D4B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27CE53E-85C5-532B-1799-7D591DF8B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32963-A405-40CA-A8D0-913255A778A8}" type="datetimeFigureOut">
              <a:rPr lang="nb-NO" smtClean="0"/>
              <a:t>14.03.2023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FE9F4D33-AB2C-AFC1-800A-721365026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C4060F8-5969-3D5A-B8A7-9C24E5129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545D9-89FD-4AF6-BBBD-6EA8D7AABC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39284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E083BC2-E289-1EA3-9BD1-EC86EB719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A08C09B-1009-0994-A326-B0013921B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4AC41AD-908E-7D32-C63E-E6910B0AC3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FA95682C-9BE8-BAB0-BE03-90D4396AB0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5089B4BC-CF22-F917-6506-C7ACC28F56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CBB5294D-9B10-13B1-8070-FFC45C985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32963-A405-40CA-A8D0-913255A778A8}" type="datetimeFigureOut">
              <a:rPr lang="nb-NO" smtClean="0"/>
              <a:t>14.03.2023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7CAD8487-238C-5766-423C-B42B51266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5B0762F7-BC99-54C3-CF25-C49DA2E19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545D9-89FD-4AF6-BBBD-6EA8D7AABC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57911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6552874-7453-EBE9-213F-288E0E614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FBD864DB-47E0-70DF-432C-EBE5656F1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32963-A405-40CA-A8D0-913255A778A8}" type="datetimeFigureOut">
              <a:rPr lang="nb-NO" smtClean="0"/>
              <a:t>14.03.2023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FD8F61DE-CA3E-4CC9-15E0-DE2E44FCC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2E5D27E-2A9F-884A-2E02-A24E40EE2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545D9-89FD-4AF6-BBBD-6EA8D7AABC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90277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79D1B7D0-7152-1AA1-1EA0-6935F484F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32963-A405-40CA-A8D0-913255A778A8}" type="datetimeFigureOut">
              <a:rPr lang="nb-NO" smtClean="0"/>
              <a:t>14.03.2023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24891030-4AF0-8324-E9EE-E330F1238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01389FE-A81E-7A13-24A9-65C5742DD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545D9-89FD-4AF6-BBBD-6EA8D7AABC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30659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9F477D-CDED-9B92-2FDC-80D56F6E2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A23C948-3674-0BD2-9CEA-02D6E247D7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23B4C2CA-E3F6-82FA-F793-1CF4DEF4DD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6EF4A65F-547A-AB9F-FFDB-8FC8F2D8E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32963-A405-40CA-A8D0-913255A778A8}" type="datetimeFigureOut">
              <a:rPr lang="nb-NO" smtClean="0"/>
              <a:t>14.03.2023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960F9CBE-85E0-435B-0E14-36E8B811F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740DA60E-51BE-BA16-BA80-BC91D51CA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545D9-89FD-4AF6-BBBD-6EA8D7AABC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859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81AF791-68BF-FAD9-94AB-9AFE5321A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90B436B3-E446-3D61-AE7B-DD4E96D8BC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7568CBB8-7A90-4D08-54C9-77C4A12890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E5FBCB7B-0DD0-EDDB-A603-811C5C98C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32963-A405-40CA-A8D0-913255A778A8}" type="datetimeFigureOut">
              <a:rPr lang="nb-NO" smtClean="0"/>
              <a:t>14.03.2023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02690EC0-4D4B-C932-8103-082F5FD1C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CA1AFAC8-105B-1DF9-3974-B040666CD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545D9-89FD-4AF6-BBBD-6EA8D7AABC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44586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C5960316-DAE5-BA02-A97F-E993F9E6A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47F8106-22DB-3EF2-F77B-6F0FDFC30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1DE568B-84A3-99CD-4B32-D3ABE97957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32963-A405-40CA-A8D0-913255A778A8}" type="datetimeFigureOut">
              <a:rPr lang="nb-NO" smtClean="0"/>
              <a:t>14.03.2023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76857B2-D734-7E0A-A31D-B24E451E41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03E7B67-B7C7-F76F-1FCA-4A400E600C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545D9-89FD-4AF6-BBBD-6EA8D7AABC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31489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C60393FA-17FB-38B9-4843-5148F20803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8165" y="3231433"/>
            <a:ext cx="3195035" cy="340481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6F25B4D5-29BE-A181-604A-34FCEEC0B3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1448" y="1122363"/>
            <a:ext cx="9426552" cy="2387600"/>
          </a:xfrm>
        </p:spPr>
        <p:txBody>
          <a:bodyPr>
            <a:normAutofit/>
          </a:bodyPr>
          <a:lstStyle/>
          <a:p>
            <a:r>
              <a:rPr lang="nb-NO" sz="7200" dirty="0"/>
              <a:t>Ti raske om håndhygiene 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9403E503-5CA8-C765-18E6-9D0DC36BDA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4935" y="3596100"/>
            <a:ext cx="9144000" cy="1655762"/>
          </a:xfrm>
        </p:spPr>
        <p:txBody>
          <a:bodyPr/>
          <a:lstStyle/>
          <a:p>
            <a:pPr algn="l"/>
            <a:r>
              <a:rPr lang="nn-NO" sz="3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Markering av 5. mai 2023</a:t>
            </a:r>
            <a:endParaRPr lang="nb-NO" sz="36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76652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B9EE010-40A7-B5A6-2C2E-E3128BE61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800" b="1" dirty="0"/>
              <a:t>Påstand 3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8FC2E32-AC2E-3FC3-023F-FCDE79AD25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226806"/>
            <a:ext cx="5257800" cy="4160645"/>
          </a:xfrm>
          <a:ln w="25400">
            <a:solidFill>
              <a:srgbClr val="00B050"/>
            </a:solidFill>
            <a:prstDash val="dash"/>
          </a:ln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nb-NO" sz="4400" dirty="0">
                <a:latin typeface="+mj-lt"/>
              </a:rPr>
              <a:t>Armbåndsur kan benyttes på arbeid, så lenge det tas av når hendene rengjøres.  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C7265853-0B66-2E37-717D-9B4D46793A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0691" y="3329030"/>
            <a:ext cx="5261304" cy="4298053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566A7FCE-3125-1607-13C6-807EA1111E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4583" y="587351"/>
            <a:ext cx="4219216" cy="5992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373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B9EE010-40A7-B5A6-2C2E-E3128BE61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800" b="1" dirty="0"/>
              <a:t>Påstand 4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8FC2E32-AC2E-3FC3-023F-FCDE79AD25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07367"/>
            <a:ext cx="9724901" cy="1384072"/>
          </a:xfrm>
          <a:ln w="25400">
            <a:solidFill>
              <a:srgbClr val="00B050"/>
            </a:solidFill>
            <a:prstDash val="dash"/>
          </a:ln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nb-NO" sz="4400" dirty="0">
                <a:latin typeface="+mj-lt"/>
              </a:rPr>
              <a:t>For å sikre rene hender bør man alltid utføre hånddesinfeksjon etter håndvask.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1600F21F-9954-4A54-4332-6C652D929CBF}"/>
              </a:ext>
            </a:extLst>
          </p:cNvPr>
          <p:cNvSpPr txBox="1"/>
          <p:nvPr/>
        </p:nvSpPr>
        <p:spPr>
          <a:xfrm>
            <a:off x="4397352" y="4870221"/>
            <a:ext cx="3397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>
                <a:solidFill>
                  <a:srgbClr val="00B050"/>
                </a:solidFill>
              </a:rPr>
              <a:t>Sant eller usant?</a:t>
            </a:r>
          </a:p>
        </p:txBody>
      </p:sp>
    </p:spTree>
    <p:extLst>
      <p:ext uri="{BB962C8B-B14F-4D97-AF65-F5344CB8AC3E}">
        <p14:creationId xmlns:p14="http://schemas.microsoft.com/office/powerpoint/2010/main" val="27246656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B9EE010-40A7-B5A6-2C2E-E3128BE61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531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nb-NO" sz="4800" b="1" dirty="0"/>
              <a:t>Påstand 4: </a:t>
            </a:r>
            <a:br>
              <a:rPr lang="nb-NO" sz="4800" b="1" dirty="0"/>
            </a:br>
            <a:r>
              <a:rPr lang="nb-NO" sz="3200" dirty="0">
                <a:latin typeface="+mj-lt"/>
              </a:rPr>
              <a:t>For å sikre rene hender bør man alltid utføre hånddesinfeksjon etter håndvask</a:t>
            </a:r>
            <a:br>
              <a:rPr lang="nb-NO" sz="3200" dirty="0">
                <a:latin typeface="+mj-lt"/>
              </a:rPr>
            </a:br>
            <a:endParaRPr lang="nb-NO" sz="3100" b="1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8FC2E32-AC2E-3FC3-023F-FCDE79AD25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1642" y="2142499"/>
            <a:ext cx="9724901" cy="4190189"/>
          </a:xfrm>
          <a:ln w="25400">
            <a:solidFill>
              <a:srgbClr val="00B050"/>
            </a:solidFill>
            <a:prstDash val="solid"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b="1" dirty="0">
                <a:latin typeface="+mj-lt"/>
              </a:rPr>
              <a:t>Fakta:</a:t>
            </a:r>
          </a:p>
          <a:p>
            <a:pPr marL="0" indent="0">
              <a:buNone/>
            </a:pPr>
            <a:r>
              <a:rPr lang="nb-NO" dirty="0">
                <a:latin typeface="+mj-lt"/>
              </a:rPr>
              <a:t>Både håndvask med såpe og vann og alkoholbasert hånddesinfeksjon er gode og effektive metoder for håndhygiene. </a:t>
            </a:r>
          </a:p>
          <a:p>
            <a:pPr marL="0" indent="0">
              <a:buNone/>
            </a:pPr>
            <a:r>
              <a:rPr lang="nb-NO" dirty="0">
                <a:latin typeface="+mj-lt"/>
              </a:rPr>
              <a:t>Det er ikke nødvendig og ikke anbefalt å rutinemessig utføre hånddesinfeksjon umiddelbart etter håndvask. </a:t>
            </a:r>
          </a:p>
          <a:p>
            <a:pPr marL="0" indent="0">
              <a:buNone/>
            </a:pPr>
            <a:r>
              <a:rPr lang="nb-NO" dirty="0">
                <a:latin typeface="+mj-lt"/>
              </a:rPr>
              <a:t>Å utføre «dobbel prosedyre» gir ekstra belastning på huden. </a:t>
            </a:r>
          </a:p>
          <a:p>
            <a:pPr marL="0" indent="0">
              <a:buNone/>
            </a:pPr>
            <a:r>
              <a:rPr lang="nb-NO" dirty="0">
                <a:latin typeface="+mj-lt"/>
              </a:rPr>
              <a:t>Hånddesinfeksjon på fuktige hender er ekstra belastende for huden.</a:t>
            </a:r>
          </a:p>
        </p:txBody>
      </p:sp>
    </p:spTree>
    <p:extLst>
      <p:ext uri="{BB962C8B-B14F-4D97-AF65-F5344CB8AC3E}">
        <p14:creationId xmlns:p14="http://schemas.microsoft.com/office/powerpoint/2010/main" val="9982814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DA55D9B5-5BF5-2EEE-F49F-BAC287B9DF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6491" y="3624229"/>
            <a:ext cx="3087308" cy="3000166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3B9EE010-40A7-B5A6-2C2E-E3128BE61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800" b="1" dirty="0"/>
              <a:t>Påstand 4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8FC2E32-AC2E-3FC3-023F-FCDE79AD25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44927"/>
            <a:ext cx="5202180" cy="4142291"/>
          </a:xfrm>
          <a:ln w="25400">
            <a:solidFill>
              <a:srgbClr val="00B050"/>
            </a:solidFill>
            <a:prstDash val="dash"/>
          </a:ln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nb-NO" sz="4400" dirty="0">
                <a:latin typeface="+mj-lt"/>
              </a:rPr>
              <a:t>For å sikre rene hender bør man alltid utføre hånddesinfeksjon etter håndvask.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C3C483A5-0332-EA8D-D8F5-0443041FCE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0948" y="3362402"/>
            <a:ext cx="5261304" cy="4298053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8C459D90-2CF2-0927-CAEC-0581325043A4}"/>
              </a:ext>
            </a:extLst>
          </p:cNvPr>
          <p:cNvSpPr txBox="1"/>
          <p:nvPr/>
        </p:nvSpPr>
        <p:spPr>
          <a:xfrm>
            <a:off x="7736691" y="3328939"/>
            <a:ext cx="4345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b="1" dirty="0">
                <a:solidFill>
                  <a:srgbClr val="00B050"/>
                </a:solidFill>
                <a:latin typeface="+mj-lt"/>
              </a:rPr>
              <a:t>Enten eller – ikke både og!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557780F5-CE73-A0AD-308E-44240C0FA3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6491" y="1027906"/>
            <a:ext cx="2126757" cy="2116746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32A7CC6B-0020-83D9-AE2E-68548CA3A0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93248" y="5717341"/>
            <a:ext cx="548543" cy="383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084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B9EE010-40A7-B5A6-2C2E-E3128BE617C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nb-NO" sz="4800" b="1" dirty="0"/>
              <a:t>Påstand 5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8FC2E32-AC2E-3FC3-023F-FCDE79AD25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9724901" cy="2540915"/>
          </a:xfrm>
          <a:ln w="25400">
            <a:solidFill>
              <a:srgbClr val="00B050"/>
            </a:solidFill>
            <a:prstDash val="dash"/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4400" dirty="0">
                <a:latin typeface="+mj-lt"/>
              </a:rPr>
              <a:t>Dersom man har tilstrekkelig med håndspritdispensere er det ikke behov for å ha håndvask tilgjengelig på behandlingsrom. 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1600F21F-9954-4A54-4332-6C652D929CBF}"/>
              </a:ext>
            </a:extLst>
          </p:cNvPr>
          <p:cNvSpPr txBox="1"/>
          <p:nvPr/>
        </p:nvSpPr>
        <p:spPr>
          <a:xfrm>
            <a:off x="4397352" y="4870221"/>
            <a:ext cx="3397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>
                <a:solidFill>
                  <a:srgbClr val="00B050"/>
                </a:solidFill>
              </a:rPr>
              <a:t>Sant eller usant?</a:t>
            </a:r>
          </a:p>
        </p:txBody>
      </p:sp>
    </p:spTree>
    <p:extLst>
      <p:ext uri="{BB962C8B-B14F-4D97-AF65-F5344CB8AC3E}">
        <p14:creationId xmlns:p14="http://schemas.microsoft.com/office/powerpoint/2010/main" val="41152695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B9EE010-40A7-B5A6-2C2E-E3128BE61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2126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nb-NO" sz="4800" b="1" dirty="0"/>
              <a:t>Påstand 5: </a:t>
            </a:r>
            <a:br>
              <a:rPr lang="nb-NO" sz="4800" b="1" dirty="0"/>
            </a:br>
            <a:r>
              <a:rPr lang="nb-NO" sz="3200" dirty="0">
                <a:latin typeface="+mj-lt"/>
              </a:rPr>
              <a:t>Dersom man har tilstrekkelig med håndspritdispensere er det ikke behov for å ha håndvask tilgjengelig på behandlingsrom. </a:t>
            </a:r>
            <a:br>
              <a:rPr lang="nb-NO" sz="3200" dirty="0">
                <a:latin typeface="+mj-lt"/>
              </a:rPr>
            </a:br>
            <a:br>
              <a:rPr lang="nb-NO" sz="3200" dirty="0">
                <a:latin typeface="+mj-lt"/>
              </a:rPr>
            </a:br>
            <a:endParaRPr lang="nb-NO" sz="3100" b="1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8FC2E32-AC2E-3FC3-023F-FCDE79AD25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89" y="2278041"/>
            <a:ext cx="9724901" cy="3762340"/>
          </a:xfrm>
          <a:ln w="25400">
            <a:solidFill>
              <a:srgbClr val="00B050"/>
            </a:solidFill>
            <a:prstDash val="solid"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/>
              <a:t>Fakta:</a:t>
            </a:r>
          </a:p>
          <a:p>
            <a:pPr marL="0" indent="0">
              <a:buNone/>
            </a:pPr>
            <a:r>
              <a:rPr lang="nb-NO" sz="2800" dirty="0">
                <a:solidFill>
                  <a:srgbClr val="000000"/>
                </a:solidFill>
                <a:latin typeface="+mj-lt"/>
              </a:rPr>
              <a:t>Alkoholbasert hånddesinfeksjon har dårlig evne til å trenge inn i organisk materiale, og har derfor redusert effekt på hender som er tilsølt med eksempelvis kroppsvæsker eller mat.</a:t>
            </a:r>
          </a:p>
          <a:p>
            <a:pPr marL="0" indent="0">
              <a:buNone/>
            </a:pPr>
            <a:r>
              <a:rPr lang="nb-NO" dirty="0">
                <a:solidFill>
                  <a:srgbClr val="000000"/>
                </a:solidFill>
                <a:latin typeface="+mj-lt"/>
              </a:rPr>
              <a:t>Det bør derfor alltid være håndvask med såpe og papir tilgjengelig på behandlingsrom.</a:t>
            </a:r>
          </a:p>
        </p:txBody>
      </p:sp>
    </p:spTree>
    <p:extLst>
      <p:ext uri="{BB962C8B-B14F-4D97-AF65-F5344CB8AC3E}">
        <p14:creationId xmlns:p14="http://schemas.microsoft.com/office/powerpoint/2010/main" val="15148731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B9EE010-40A7-B5A6-2C2E-E3128BE617C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nb-NO" sz="4800" b="1" dirty="0"/>
              <a:t>Påstand 5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8FC2E32-AC2E-3FC3-023F-FCDE79AD25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6143277" cy="4609995"/>
          </a:xfrm>
          <a:ln w="25400">
            <a:solidFill>
              <a:srgbClr val="00B050"/>
            </a:solidFill>
            <a:prstDash val="dash"/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4400" dirty="0">
                <a:latin typeface="+mj-lt"/>
              </a:rPr>
              <a:t>Dersom man har tilstrekkelig med håndspritdispensere er det ikke behov for å ha håndvask tilgjengelig på behandlingsrom. 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73AF4787-EEB9-1D55-67AA-FD030356EF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0948" y="3362402"/>
            <a:ext cx="5261304" cy="4298053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910F9F35-74CC-75C4-2FE7-56B8DDB492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9643" y="1884247"/>
            <a:ext cx="4526321" cy="4670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1686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B9EE010-40A7-B5A6-2C2E-E3128BE617C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nb-NO" sz="4800" b="1" dirty="0"/>
              <a:t>Påstand 6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8FC2E32-AC2E-3FC3-023F-FCDE79AD25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89455"/>
            <a:ext cx="9724901" cy="2029034"/>
          </a:xfrm>
          <a:ln w="25400">
            <a:solidFill>
              <a:srgbClr val="00B050"/>
            </a:solidFill>
            <a:prstDash val="dash"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4400" dirty="0">
                <a:latin typeface="+mj-lt"/>
              </a:rPr>
              <a:t>Observasjon av håndhygiene er et nyttig tiltak for å kartlegge etterlevelse og identifisere forbedringsområder. 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1600F21F-9954-4A54-4332-6C652D929CBF}"/>
              </a:ext>
            </a:extLst>
          </p:cNvPr>
          <p:cNvSpPr txBox="1"/>
          <p:nvPr/>
        </p:nvSpPr>
        <p:spPr>
          <a:xfrm>
            <a:off x="4397352" y="4870221"/>
            <a:ext cx="3397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>
                <a:solidFill>
                  <a:srgbClr val="00B050"/>
                </a:solidFill>
              </a:rPr>
              <a:t>Sant eller usant?</a:t>
            </a:r>
          </a:p>
        </p:txBody>
      </p:sp>
    </p:spTree>
    <p:extLst>
      <p:ext uri="{BB962C8B-B14F-4D97-AF65-F5344CB8AC3E}">
        <p14:creationId xmlns:p14="http://schemas.microsoft.com/office/powerpoint/2010/main" val="40090429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B9EE010-40A7-B5A6-2C2E-E3128BE61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6936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nb-NO" sz="4800" b="1" dirty="0"/>
              <a:t>Påstand 6: </a:t>
            </a:r>
            <a:br>
              <a:rPr lang="nb-NO" sz="4800" b="1" dirty="0"/>
            </a:br>
            <a:r>
              <a:rPr lang="nb-NO" sz="3200" dirty="0">
                <a:latin typeface="+mj-lt"/>
              </a:rPr>
              <a:t>Observasjon av håndhygiene er et nyttig tiltak for å kartlegge etterlevelse og identifisere forbedringsområder. </a:t>
            </a:r>
            <a:br>
              <a:rPr lang="nb-NO" sz="3200" dirty="0">
                <a:latin typeface="+mj-lt"/>
              </a:rPr>
            </a:br>
            <a:br>
              <a:rPr lang="nb-NO" sz="3200" dirty="0">
                <a:latin typeface="+mj-lt"/>
              </a:rPr>
            </a:br>
            <a:br>
              <a:rPr lang="nb-NO" sz="3200" dirty="0">
                <a:latin typeface="+mj-lt"/>
              </a:rPr>
            </a:br>
            <a:endParaRPr lang="nb-NO" sz="3100" b="1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8FC2E32-AC2E-3FC3-023F-FCDE79AD25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1642" y="1942266"/>
            <a:ext cx="9724901" cy="4251626"/>
          </a:xfrm>
          <a:ln w="25400">
            <a:solidFill>
              <a:srgbClr val="00B050"/>
            </a:solidFill>
            <a:prstDash val="solid"/>
          </a:ln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b-NO" dirty="0"/>
              <a:t>Fakta:</a:t>
            </a:r>
          </a:p>
          <a:p>
            <a:pPr marL="0" indent="0">
              <a:buNone/>
            </a:pPr>
            <a:r>
              <a:rPr lang="nb-NO" dirty="0">
                <a:latin typeface="+mj-lt"/>
              </a:rPr>
              <a:t>Kartlegging av håndhygienisk atferd er avgjørende for å kunne si noe om etterlevelse av håndhygieniske anbefalinger, for utarbeidelse av forbedringstiltak, og for å kunne vurdere effekten av tiltakene som iverksettes.</a:t>
            </a:r>
          </a:p>
          <a:p>
            <a:pPr marL="0" indent="0">
              <a:buNone/>
            </a:pPr>
            <a:r>
              <a:rPr lang="nb-NO" dirty="0">
                <a:latin typeface="+mj-lt"/>
              </a:rPr>
              <a:t>Både Verdens helseorganisasjon (WHO) og det europeiske smitteverninstituttet (ECDC) anbefaler derfor at alle helseforetak gjennomfører systematisk observasjon av håndhygiene. </a:t>
            </a:r>
          </a:p>
          <a:p>
            <a:pPr marL="0" indent="0">
              <a:buNone/>
            </a:pPr>
            <a:r>
              <a:rPr lang="nb-NO" dirty="0">
                <a:latin typeface="+mj-lt"/>
              </a:rPr>
              <a:t>Det er nedfelt i Handlingsplan for et bedre smittevern (2019) at alle sykehus skal, og kommunale helseinstitusjoner bør, gjennomføre systematisk observasjon av håndhygiene ved bruk av Nasjonalt verktøy for observasjon av smitteforebyggende tiltak (NOST).</a:t>
            </a:r>
          </a:p>
        </p:txBody>
      </p:sp>
    </p:spTree>
    <p:extLst>
      <p:ext uri="{BB962C8B-B14F-4D97-AF65-F5344CB8AC3E}">
        <p14:creationId xmlns:p14="http://schemas.microsoft.com/office/powerpoint/2010/main" val="36366860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B9EE010-40A7-B5A6-2C2E-E3128BE617C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nb-NO" sz="4800" b="1" dirty="0"/>
              <a:t>Påstand 6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8FC2E32-AC2E-3FC3-023F-FCDE79AD25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5148784" cy="4425163"/>
          </a:xfrm>
          <a:ln w="25400">
            <a:solidFill>
              <a:srgbClr val="00B050"/>
            </a:solidFill>
            <a:prstDash val="dash"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4400" dirty="0">
                <a:latin typeface="+mj-lt"/>
              </a:rPr>
              <a:t>Observasjon av håndhygiene er et nyttig tiltak for å kartlegge etterlevelse og identifisere forbedringsområder. 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74B55912-E9C3-B977-F716-36E8473EE550}"/>
              </a:ext>
            </a:extLst>
          </p:cNvPr>
          <p:cNvSpPr txBox="1"/>
          <p:nvPr/>
        </p:nvSpPr>
        <p:spPr>
          <a:xfrm rot="19914114">
            <a:off x="3764393" y="4675950"/>
            <a:ext cx="427164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800" dirty="0">
                <a:solidFill>
                  <a:srgbClr val="00B050"/>
                </a:solidFill>
                <a:latin typeface="Berlin Sans FB" panose="020E0602020502020306" pitchFamily="34" charset="0"/>
              </a:rPr>
              <a:t>SANT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BF581D9E-B3CD-7E33-738A-48C4A5E847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1454" y="938938"/>
            <a:ext cx="2773920" cy="5553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218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B9EE010-40A7-B5A6-2C2E-E3128BE61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800" b="1" dirty="0"/>
              <a:t>Påstand 1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8FC2E32-AC2E-3FC3-023F-FCDE79AD25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07367"/>
            <a:ext cx="9724901" cy="1570957"/>
          </a:xfrm>
          <a:ln w="25400">
            <a:solidFill>
              <a:srgbClr val="00B050"/>
            </a:solidFill>
            <a:prstDash val="dash"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4400" dirty="0">
                <a:effectLst/>
                <a:latin typeface="+mj-lt"/>
                <a:ea typeface="Calibri" panose="020F0502020204030204" pitchFamily="34" charset="0"/>
              </a:rPr>
              <a:t>Gifteringer kan benyttes av helsepersonell på jobb, så lenge de er glatte.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1600F21F-9954-4A54-4332-6C652D929CBF}"/>
              </a:ext>
            </a:extLst>
          </p:cNvPr>
          <p:cNvSpPr txBox="1"/>
          <p:nvPr/>
        </p:nvSpPr>
        <p:spPr>
          <a:xfrm>
            <a:off x="4397352" y="4870221"/>
            <a:ext cx="3397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>
                <a:solidFill>
                  <a:srgbClr val="00B050"/>
                </a:solidFill>
              </a:rPr>
              <a:t>Sant eller usant?</a:t>
            </a:r>
          </a:p>
        </p:txBody>
      </p:sp>
    </p:spTree>
    <p:extLst>
      <p:ext uri="{BB962C8B-B14F-4D97-AF65-F5344CB8AC3E}">
        <p14:creationId xmlns:p14="http://schemas.microsoft.com/office/powerpoint/2010/main" val="28387139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B9EE010-40A7-B5A6-2C2E-E3128BE617C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nb-NO" sz="4800" b="1" dirty="0"/>
              <a:t>Påstand 7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8FC2E32-AC2E-3FC3-023F-FCDE79AD25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75404"/>
            <a:ext cx="9724901" cy="2569665"/>
          </a:xfrm>
          <a:ln w="25400">
            <a:solidFill>
              <a:srgbClr val="00B050"/>
            </a:solidFill>
            <a:prstDash val="dash"/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4400" dirty="0">
                <a:effectLst/>
                <a:latin typeface="+mj-lt"/>
                <a:ea typeface="Calibri" panose="020F0502020204030204" pitchFamily="34" charset="0"/>
              </a:rPr>
              <a:t>Fingerringer og påsatte negler kan benyttes så lenge man alltid har på hansker når man har fysisk kontakt med pasienter/beboere. </a:t>
            </a:r>
            <a:endParaRPr lang="nb-NO" sz="4400" dirty="0">
              <a:latin typeface="+mj-lt"/>
            </a:endParaRP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1600F21F-9954-4A54-4332-6C652D929CBF}"/>
              </a:ext>
            </a:extLst>
          </p:cNvPr>
          <p:cNvSpPr txBox="1"/>
          <p:nvPr/>
        </p:nvSpPr>
        <p:spPr>
          <a:xfrm>
            <a:off x="4397352" y="4870221"/>
            <a:ext cx="3397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>
                <a:solidFill>
                  <a:srgbClr val="00B050"/>
                </a:solidFill>
              </a:rPr>
              <a:t>Sant eller usant?</a:t>
            </a:r>
          </a:p>
        </p:txBody>
      </p:sp>
    </p:spTree>
    <p:extLst>
      <p:ext uri="{BB962C8B-B14F-4D97-AF65-F5344CB8AC3E}">
        <p14:creationId xmlns:p14="http://schemas.microsoft.com/office/powerpoint/2010/main" val="12333860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B9EE010-40A7-B5A6-2C2E-E3128BE61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758" y="105721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nb-NO" sz="4800" b="1" dirty="0"/>
              <a:t>Påstand 7: </a:t>
            </a:r>
            <a:br>
              <a:rPr lang="nb-NO" sz="4800" b="1" dirty="0"/>
            </a:br>
            <a:r>
              <a:rPr lang="nb-NO" sz="3200" dirty="0">
                <a:effectLst/>
                <a:latin typeface="+mj-lt"/>
                <a:ea typeface="Calibri" panose="020F0502020204030204" pitchFamily="34" charset="0"/>
              </a:rPr>
              <a:t>Fingerringer og påsatte negler kan benyttes så lenge man alltid har på hansker når man har fysisk kontakt med pasienter/beboere. </a:t>
            </a:r>
            <a:br>
              <a:rPr lang="nb-NO" sz="3200" dirty="0">
                <a:latin typeface="+mj-lt"/>
              </a:rPr>
            </a:br>
            <a:br>
              <a:rPr lang="nb-NO" sz="3200" dirty="0">
                <a:latin typeface="+mj-lt"/>
              </a:rPr>
            </a:br>
            <a:br>
              <a:rPr lang="nb-NO" sz="3200" dirty="0">
                <a:latin typeface="+mj-lt"/>
              </a:rPr>
            </a:br>
            <a:br>
              <a:rPr lang="nb-NO" sz="3200" dirty="0">
                <a:latin typeface="+mj-lt"/>
              </a:rPr>
            </a:br>
            <a:endParaRPr lang="nb-NO" sz="3100" b="1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8FC2E32-AC2E-3FC3-023F-FCDE79AD25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632" y="1852551"/>
            <a:ext cx="10329236" cy="4480137"/>
          </a:xfrm>
          <a:ln w="25400">
            <a:solidFill>
              <a:srgbClr val="00B050"/>
            </a:solidFill>
            <a:prstDash val="solid"/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dirty="0"/>
              <a:t>Fakta:</a:t>
            </a:r>
          </a:p>
          <a:p>
            <a:pPr marL="0" indent="0">
              <a:buNone/>
            </a:pPr>
            <a:r>
              <a:rPr lang="nb-NO" sz="2600" dirty="0">
                <a:latin typeface="+mj-lt"/>
              </a:rPr>
              <a:t>Helsepersonell med fingerringer og lange negler har langt oftere potensielt sykdomsfremkallende bakterier som gram-negative staver (fingerringer) og gule stafylokokker (lange negler) på hendene en annet helsepersonell.  </a:t>
            </a:r>
          </a:p>
          <a:p>
            <a:pPr marL="0" indent="0">
              <a:buNone/>
            </a:pPr>
            <a:r>
              <a:rPr lang="nb-NO" sz="2600" dirty="0">
                <a:latin typeface="+mj-lt"/>
              </a:rPr>
              <a:t>Dette kan overføres til helsetjenesteområdet ved kontakt, og deretter videre til pasienter. Fingerringer og lange negler hører derfor ikke hjemme i helsetjenesten. </a:t>
            </a:r>
          </a:p>
          <a:p>
            <a:pPr marL="0" indent="0">
              <a:buNone/>
            </a:pPr>
            <a:r>
              <a:rPr lang="nb-NO" sz="2600" dirty="0">
                <a:latin typeface="+mj-lt"/>
              </a:rPr>
              <a:t>Lange negler og ringer øker også risikoen for at hansker går i stykker under bruk. </a:t>
            </a:r>
          </a:p>
          <a:p>
            <a:pPr marL="0" indent="0">
              <a:buNone/>
            </a:pPr>
            <a:r>
              <a:rPr lang="nb-NO" sz="2600" dirty="0">
                <a:latin typeface="+mj-lt"/>
              </a:rPr>
              <a:t>Det er generelt ikke anbefalt å benytte hansker i situasjoner der dette ikke er indikert. Forskning viser at unødvendig bruk av hansker kan føre til redusert etterlevelse av håndhygiene.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294894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B9EE010-40A7-B5A6-2C2E-E3128BE617C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nb-NO" sz="4800" b="1" dirty="0"/>
              <a:t>Påstand 7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8FC2E32-AC2E-3FC3-023F-FCDE79AD25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775404"/>
            <a:ext cx="6103230" cy="4525279"/>
          </a:xfrm>
          <a:ln w="25400">
            <a:solidFill>
              <a:srgbClr val="00B050"/>
            </a:solidFill>
            <a:prstDash val="dash"/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4400" dirty="0">
                <a:effectLst/>
                <a:latin typeface="+mj-lt"/>
                <a:ea typeface="Calibri" panose="020F0502020204030204" pitchFamily="34" charset="0"/>
              </a:rPr>
              <a:t>Fingerringer og påsatte negler kan benyttes så lenge man alltid har på hansker når man har fysisk kontakt med pasienter/beboere. </a:t>
            </a:r>
            <a:endParaRPr lang="nb-NO" sz="4400" dirty="0">
              <a:latin typeface="+mj-lt"/>
            </a:endParaRP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0FE3E918-00BD-1D47-1F1D-2CC897502E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08899">
            <a:off x="2972284" y="4187542"/>
            <a:ext cx="4948497" cy="4042515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8EA8766F-7C02-7601-F74A-6D6C29B8A4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2995" y="2568157"/>
            <a:ext cx="5703286" cy="2505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4340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B9EE010-40A7-B5A6-2C2E-E3128BE617C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nb-NO" sz="4800" b="1" dirty="0"/>
              <a:t>Påstand 8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8FC2E32-AC2E-3FC3-023F-FCDE79AD25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7779"/>
            <a:ext cx="9724901" cy="1865763"/>
          </a:xfrm>
          <a:ln w="25400">
            <a:solidFill>
              <a:srgbClr val="00B050"/>
            </a:solidFill>
            <a:prstDash val="dash"/>
          </a:ln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nb-NO" sz="4400" dirty="0">
                <a:effectLst/>
                <a:latin typeface="+mj-lt"/>
                <a:ea typeface="Calibri" panose="020F0502020204030204" pitchFamily="34" charset="0"/>
              </a:rPr>
              <a:t>Håndkrem bør ikke benyttes på arbeid, kun på fritiden. </a:t>
            </a:r>
            <a:endParaRPr lang="nb-NO" sz="4400" dirty="0">
              <a:latin typeface="+mj-lt"/>
            </a:endParaRP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1600F21F-9954-4A54-4332-6C652D929CBF}"/>
              </a:ext>
            </a:extLst>
          </p:cNvPr>
          <p:cNvSpPr txBox="1"/>
          <p:nvPr/>
        </p:nvSpPr>
        <p:spPr>
          <a:xfrm>
            <a:off x="4397352" y="4870221"/>
            <a:ext cx="3397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>
                <a:solidFill>
                  <a:srgbClr val="00B050"/>
                </a:solidFill>
              </a:rPr>
              <a:t>Sant eller usant?</a:t>
            </a:r>
          </a:p>
        </p:txBody>
      </p:sp>
    </p:spTree>
    <p:extLst>
      <p:ext uri="{BB962C8B-B14F-4D97-AF65-F5344CB8AC3E}">
        <p14:creationId xmlns:p14="http://schemas.microsoft.com/office/powerpoint/2010/main" val="20433781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B9EE010-40A7-B5A6-2C2E-E3128BE61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24080"/>
            <a:ext cx="10515600" cy="818303"/>
          </a:xfrm>
        </p:spPr>
        <p:txBody>
          <a:bodyPr>
            <a:normAutofit fontScale="90000"/>
          </a:bodyPr>
          <a:lstStyle/>
          <a:p>
            <a:r>
              <a:rPr lang="nb-NO" sz="4800" b="1" dirty="0"/>
              <a:t>Påstand 8: </a:t>
            </a:r>
            <a:br>
              <a:rPr lang="nb-NO" sz="4800" b="1" dirty="0"/>
            </a:br>
            <a:r>
              <a:rPr lang="nb-NO" sz="3200" dirty="0">
                <a:effectLst/>
                <a:latin typeface="+mj-lt"/>
                <a:ea typeface="Calibri" panose="020F0502020204030204" pitchFamily="34" charset="0"/>
              </a:rPr>
              <a:t>Håndkrem bør ikke benyttes på arbeid, kun på fritiden.</a:t>
            </a:r>
            <a:br>
              <a:rPr lang="nb-NO" sz="3200" dirty="0">
                <a:latin typeface="+mj-lt"/>
              </a:rPr>
            </a:br>
            <a:br>
              <a:rPr lang="nb-NO" sz="3200" dirty="0">
                <a:latin typeface="+mj-lt"/>
              </a:rPr>
            </a:br>
            <a:br>
              <a:rPr lang="nb-NO" sz="3200" dirty="0">
                <a:latin typeface="+mj-lt"/>
              </a:rPr>
            </a:br>
            <a:br>
              <a:rPr lang="nb-NO" sz="3200" dirty="0">
                <a:latin typeface="+mj-lt"/>
              </a:rPr>
            </a:br>
            <a:endParaRPr lang="nb-NO" sz="3100" b="1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8FC2E32-AC2E-3FC3-023F-FCDE79AD25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3231"/>
            <a:ext cx="9724901" cy="5041222"/>
          </a:xfrm>
          <a:ln w="25400">
            <a:solidFill>
              <a:srgbClr val="00B050"/>
            </a:solidFill>
            <a:prstDash val="solid"/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dirty="0"/>
              <a:t>Fakta:</a:t>
            </a:r>
          </a:p>
          <a:p>
            <a:pPr marL="0" indent="0">
              <a:buNone/>
            </a:pPr>
            <a:r>
              <a:rPr lang="nb-NO" sz="2400" dirty="0">
                <a:latin typeface="+mj-lt"/>
              </a:rPr>
              <a:t>Skadet og irritert hud har reduserte barrierefunksjoner og økt risiko for kolonisering med potensielt sykdomsfremkallende bakterier. </a:t>
            </a:r>
          </a:p>
          <a:p>
            <a:pPr marL="0" indent="0">
              <a:buNone/>
            </a:pPr>
            <a:r>
              <a:rPr lang="nb-NO" sz="2400" dirty="0">
                <a:latin typeface="+mj-lt"/>
              </a:rPr>
              <a:t>Hel og sunn hud på hendene er derfor en forutsetning for effektiv håndhygiene.</a:t>
            </a:r>
          </a:p>
          <a:p>
            <a:pPr marL="0" indent="0">
              <a:buNone/>
            </a:pPr>
            <a:r>
              <a:rPr lang="nb-NO" sz="2400" dirty="0">
                <a:latin typeface="+mj-lt"/>
              </a:rPr>
              <a:t>Gode hudkremer inneholder mykgjørende stoffer, fett og oljer som re-etablerer hudfuktigheten og hudens barrierefunksjoner, og bør benyttes forebyggende når det er naturlig pauser i arbeidet. </a:t>
            </a:r>
          </a:p>
          <a:p>
            <a:pPr marL="0" indent="0">
              <a:buNone/>
            </a:pPr>
            <a:endParaRPr lang="nb-NO" sz="2400" dirty="0">
              <a:latin typeface="+mj-lt"/>
            </a:endParaRPr>
          </a:p>
          <a:p>
            <a:pPr marL="0" indent="0">
              <a:buNone/>
            </a:pPr>
            <a:r>
              <a:rPr lang="nb-NO" sz="2400" b="1" dirty="0">
                <a:solidFill>
                  <a:srgbClr val="FF0000"/>
                </a:solidFill>
                <a:latin typeface="+mj-lt"/>
              </a:rPr>
              <a:t>NB! </a:t>
            </a:r>
            <a:r>
              <a:rPr lang="nb-NO" sz="2400" dirty="0">
                <a:latin typeface="+mj-lt"/>
              </a:rPr>
              <a:t>Forurensede hudpleieprodukter har vært knyttet til utbrudd i helseinstitusjoner. </a:t>
            </a:r>
          </a:p>
          <a:p>
            <a:pPr marL="0" indent="0">
              <a:buNone/>
            </a:pPr>
            <a:r>
              <a:rPr lang="nb-NO" sz="2400" dirty="0">
                <a:latin typeface="+mj-lt"/>
              </a:rPr>
              <a:t>For å unngå kontaminering bør felles tuber med håndkrem ikke benyttes. Håndkrem bør doseres fra engangsbeholdere uten at hendene berører dispenseren, eksempelvis albuebetjente.</a:t>
            </a:r>
          </a:p>
        </p:txBody>
      </p:sp>
    </p:spTree>
    <p:extLst>
      <p:ext uri="{BB962C8B-B14F-4D97-AF65-F5344CB8AC3E}">
        <p14:creationId xmlns:p14="http://schemas.microsoft.com/office/powerpoint/2010/main" val="33184972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B9EE010-40A7-B5A6-2C2E-E3128BE617C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nb-NO" sz="4800" b="1" dirty="0"/>
              <a:t>Påstand 8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8FC2E32-AC2E-3FC3-023F-FCDE79AD25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987779"/>
            <a:ext cx="5202180" cy="3718878"/>
          </a:xfrm>
          <a:ln w="25400">
            <a:solidFill>
              <a:srgbClr val="00B050"/>
            </a:solidFill>
            <a:prstDash val="dash"/>
          </a:ln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nb-NO" sz="4400" dirty="0">
                <a:effectLst/>
                <a:latin typeface="+mj-lt"/>
                <a:ea typeface="Calibri" panose="020F0502020204030204" pitchFamily="34" charset="0"/>
              </a:rPr>
              <a:t>Håndkrem bør ikke benyttes på arbeid, kun på fritiden. </a:t>
            </a:r>
            <a:endParaRPr lang="nb-NO" sz="4400" dirty="0">
              <a:latin typeface="+mj-lt"/>
            </a:endParaRP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A3341D79-419B-5C18-6D72-CFC3D8A643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8589" y="2980265"/>
            <a:ext cx="4948497" cy="4042515"/>
          </a:xfrm>
          <a:prstGeom prst="rect">
            <a:avLst/>
          </a:prstGeom>
        </p:spPr>
      </p:pic>
      <p:pic>
        <p:nvPicPr>
          <p:cNvPr id="7" name="Bilde 6" descr="Et bilde som inneholder hanske&#10;&#10;Automatisk generert beskrivelse">
            <a:extLst>
              <a:ext uri="{FF2B5EF4-FFF2-40B4-BE49-F238E27FC236}">
                <a16:creationId xmlns:a16="http://schemas.microsoft.com/office/drawing/2014/main" id="{10C1AFE8-2A5C-C70D-21D3-1424378203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96398" flipH="1">
            <a:off x="7607941" y="2871382"/>
            <a:ext cx="4964210" cy="3610099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B9432B8C-3A50-9BCF-D555-4E0636A274D2}"/>
              </a:ext>
            </a:extLst>
          </p:cNvPr>
          <p:cNvSpPr txBox="1"/>
          <p:nvPr/>
        </p:nvSpPr>
        <p:spPr>
          <a:xfrm>
            <a:off x="10319912" y="6556188"/>
            <a:ext cx="13342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Copyright: </a:t>
            </a:r>
            <a:r>
              <a:rPr lang="nb-NO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Colourbox</a:t>
            </a:r>
            <a:r>
              <a:rPr lang="nb-NO" sz="1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nb-NO" sz="1000" dirty="0"/>
          </a:p>
        </p:txBody>
      </p:sp>
    </p:spTree>
    <p:extLst>
      <p:ext uri="{BB962C8B-B14F-4D97-AF65-F5344CB8AC3E}">
        <p14:creationId xmlns:p14="http://schemas.microsoft.com/office/powerpoint/2010/main" val="35203279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B9EE010-40A7-B5A6-2C2E-E3128BE617C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nb-NO" sz="4800" b="1" dirty="0"/>
              <a:t>Påstand 9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8FC2E32-AC2E-3FC3-023F-FCDE79AD25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49057"/>
            <a:ext cx="9724901" cy="1777787"/>
          </a:xfrm>
          <a:ln w="25400">
            <a:solidFill>
              <a:srgbClr val="00B050"/>
            </a:solidFill>
            <a:prstDash val="dash"/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4400" dirty="0">
                <a:latin typeface="+mj-lt"/>
              </a:rPr>
              <a:t>Hånddesinfeksjon er alltid et bedre alternativ enn håndvask med såpe og vann. 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1600F21F-9954-4A54-4332-6C652D929CBF}"/>
              </a:ext>
            </a:extLst>
          </p:cNvPr>
          <p:cNvSpPr txBox="1"/>
          <p:nvPr/>
        </p:nvSpPr>
        <p:spPr>
          <a:xfrm>
            <a:off x="4397352" y="4870221"/>
            <a:ext cx="3397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>
                <a:solidFill>
                  <a:srgbClr val="00B050"/>
                </a:solidFill>
              </a:rPr>
              <a:t>Sant eller usant?</a:t>
            </a:r>
          </a:p>
        </p:txBody>
      </p:sp>
    </p:spTree>
    <p:extLst>
      <p:ext uri="{BB962C8B-B14F-4D97-AF65-F5344CB8AC3E}">
        <p14:creationId xmlns:p14="http://schemas.microsoft.com/office/powerpoint/2010/main" val="38116575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B9EE010-40A7-B5A6-2C2E-E3128BE61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30988"/>
            <a:ext cx="10515600" cy="818303"/>
          </a:xfrm>
        </p:spPr>
        <p:txBody>
          <a:bodyPr>
            <a:normAutofit fontScale="90000"/>
          </a:bodyPr>
          <a:lstStyle/>
          <a:p>
            <a:r>
              <a:rPr lang="nb-NO" sz="4800" b="1" dirty="0"/>
              <a:t>Påstand 9: </a:t>
            </a:r>
            <a:br>
              <a:rPr lang="nb-NO" sz="4800" b="1" dirty="0"/>
            </a:br>
            <a:r>
              <a:rPr lang="nb-NO" sz="3200" dirty="0">
                <a:latin typeface="+mj-lt"/>
              </a:rPr>
              <a:t>Hånddesinfeksjon er alltid et bedre alternativ enn håndvask med såpe og vann.</a:t>
            </a:r>
            <a:br>
              <a:rPr lang="nb-NO" sz="3200" dirty="0">
                <a:latin typeface="+mj-lt"/>
              </a:rPr>
            </a:br>
            <a:br>
              <a:rPr lang="nb-NO" sz="3200" dirty="0">
                <a:latin typeface="+mj-lt"/>
              </a:rPr>
            </a:br>
            <a:br>
              <a:rPr lang="nb-NO" sz="3200" dirty="0">
                <a:latin typeface="+mj-lt"/>
              </a:rPr>
            </a:br>
            <a:br>
              <a:rPr lang="nb-NO" sz="3200" dirty="0">
                <a:latin typeface="+mj-lt"/>
              </a:rPr>
            </a:br>
            <a:endParaRPr lang="nb-NO" sz="3100" b="1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8FC2E32-AC2E-3FC3-023F-FCDE79AD25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8340" y="1995660"/>
            <a:ext cx="9724901" cy="4606476"/>
          </a:xfrm>
          <a:ln w="25400">
            <a:solidFill>
              <a:srgbClr val="00B050"/>
            </a:solidFill>
            <a:prstDash val="solid"/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b-NO" b="1" dirty="0">
                <a:latin typeface="+mj-lt"/>
              </a:rPr>
              <a:t>Fakta:</a:t>
            </a:r>
          </a:p>
          <a:p>
            <a:pPr marL="0" indent="0">
              <a:buNone/>
            </a:pPr>
            <a:r>
              <a:rPr lang="nb-NO" sz="2600" dirty="0">
                <a:solidFill>
                  <a:srgbClr val="000000"/>
                </a:solidFill>
                <a:latin typeface="+mj-lt"/>
              </a:rPr>
              <a:t>Både alkoholbasert hånddesinfeksjon og håndvask med såpe og vann er gode og effektive metoder for håndhygiene. </a:t>
            </a:r>
          </a:p>
          <a:p>
            <a:pPr marL="0" indent="0">
              <a:buNone/>
            </a:pPr>
            <a:r>
              <a:rPr lang="nb-NO" sz="2600" dirty="0">
                <a:solidFill>
                  <a:srgbClr val="000000"/>
                </a:solidFill>
                <a:latin typeface="+mj-lt"/>
              </a:rPr>
              <a:t>Alkoholbasert hånddesinfeksjon er ofte anbefalt som et førstevalg i helsetjenesten fordi det er effektivt, skånsomt for huden og raskere å utføre enn håndvask med såpe og vann. </a:t>
            </a:r>
          </a:p>
          <a:p>
            <a:pPr marL="0" indent="0">
              <a:buNone/>
            </a:pPr>
            <a:r>
              <a:rPr lang="nb-NO" sz="2600" dirty="0">
                <a:solidFill>
                  <a:srgbClr val="000000"/>
                </a:solidFill>
                <a:latin typeface="+mj-lt"/>
              </a:rPr>
              <a:t>Alkoholbasert hånddesinfeksjon har imidlertid dårlig evne til å trenge inn i organisk materiale, og har derfor redusert effekt på hender som er tilsølt med eksempelvis kroppsvæsker og mat.</a:t>
            </a:r>
          </a:p>
          <a:p>
            <a:pPr marL="0" indent="0">
              <a:buNone/>
            </a:pPr>
            <a:r>
              <a:rPr lang="nb-NO" sz="2600" dirty="0">
                <a:solidFill>
                  <a:srgbClr val="000000"/>
                </a:solidFill>
                <a:latin typeface="+mj-lt"/>
              </a:rPr>
              <a:t>Håndvask med såpe og vann skal derfor benyttes når hendene er synlig forurenset med organisk materiale, som kroppsvæsker, mat og jord, etter toalettbesøk, ved kjent eller mistenkt smitte med </a:t>
            </a:r>
            <a:r>
              <a:rPr lang="nb-NO" sz="2600" dirty="0" err="1">
                <a:solidFill>
                  <a:srgbClr val="000000"/>
                </a:solidFill>
                <a:latin typeface="+mj-lt"/>
              </a:rPr>
              <a:t>Clostridium</a:t>
            </a:r>
            <a:r>
              <a:rPr lang="nb-NO" sz="2600" dirty="0">
                <a:solidFill>
                  <a:srgbClr val="000000"/>
                </a:solidFill>
                <a:latin typeface="+mj-lt"/>
              </a:rPr>
              <a:t> </a:t>
            </a:r>
            <a:r>
              <a:rPr lang="nb-NO" sz="2600" dirty="0" err="1">
                <a:solidFill>
                  <a:srgbClr val="000000"/>
                </a:solidFill>
                <a:latin typeface="+mj-lt"/>
              </a:rPr>
              <a:t>difficile</a:t>
            </a:r>
            <a:r>
              <a:rPr lang="nb-NO" sz="2600" dirty="0">
                <a:solidFill>
                  <a:srgbClr val="000000"/>
                </a:solidFill>
                <a:latin typeface="+mj-lt"/>
              </a:rPr>
              <a:t> og etter kontakt med kjemikalier</a:t>
            </a:r>
            <a:r>
              <a:rPr lang="nb-NO" sz="2900" dirty="0">
                <a:solidFill>
                  <a:srgbClr val="000000"/>
                </a:solidFill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657516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B9EE010-40A7-B5A6-2C2E-E3128BE61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107" y="416315"/>
            <a:ext cx="10515600" cy="1325563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nb-NO" sz="4800" b="1" dirty="0"/>
              <a:t>Påstand 9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8FC2E32-AC2E-3FC3-023F-FCDE79AD25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2708" y="2057607"/>
            <a:ext cx="5936369" cy="3337226"/>
          </a:xfrm>
          <a:ln w="25400">
            <a:solidFill>
              <a:srgbClr val="00B050"/>
            </a:solidFill>
            <a:prstDash val="dash"/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4400" dirty="0">
                <a:latin typeface="+mj-lt"/>
              </a:rPr>
              <a:t>Hånddesinfeksjon er alltid et bedre alternativ enn håndvask med såpe og vann. 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59722401-0915-BBEB-F9A4-526878A62D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4527" y="3464248"/>
            <a:ext cx="4944285" cy="4041998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4927C2AA-246C-EE5C-8CCA-B60F5D503B5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3378959"/>
            <a:ext cx="4001331" cy="3474327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9E1F8361-C905-5E9E-B206-F43FEAB72753}"/>
              </a:ext>
            </a:extLst>
          </p:cNvPr>
          <p:cNvSpPr txBox="1"/>
          <p:nvPr/>
        </p:nvSpPr>
        <p:spPr>
          <a:xfrm>
            <a:off x="1397042" y="6532282"/>
            <a:ext cx="13342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Copyright: </a:t>
            </a:r>
            <a:r>
              <a:rPr lang="nb-NO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Colourbox</a:t>
            </a:r>
            <a:r>
              <a:rPr lang="nb-NO" sz="1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nb-NO" sz="1000" dirty="0"/>
          </a:p>
        </p:txBody>
      </p:sp>
    </p:spTree>
    <p:extLst>
      <p:ext uri="{BB962C8B-B14F-4D97-AF65-F5344CB8AC3E}">
        <p14:creationId xmlns:p14="http://schemas.microsoft.com/office/powerpoint/2010/main" val="7344536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B9EE010-40A7-B5A6-2C2E-E3128BE617C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nb-NO" sz="4800" b="1" dirty="0"/>
              <a:t>Påstand 10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8FC2E32-AC2E-3FC3-023F-FCDE79AD25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9431"/>
            <a:ext cx="9724901" cy="3800224"/>
          </a:xfrm>
          <a:ln w="25400">
            <a:solidFill>
              <a:srgbClr val="00B050"/>
            </a:solidFill>
            <a:prstDash val="dash"/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4400" dirty="0">
                <a:latin typeface="+mj-lt"/>
              </a:rPr>
              <a:t>Dersom hendene er fuktige med hånddesinfeksjon kan det i sjeldne tilfeller oppstå gnister ved kontakt med gjenstander med statisk elektrisitet (som metall og plastikk) og elektriske gjenstander. 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1600F21F-9954-4A54-4332-6C652D929CBF}"/>
              </a:ext>
            </a:extLst>
          </p:cNvPr>
          <p:cNvSpPr txBox="1"/>
          <p:nvPr/>
        </p:nvSpPr>
        <p:spPr>
          <a:xfrm>
            <a:off x="4397352" y="5969655"/>
            <a:ext cx="3397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>
                <a:solidFill>
                  <a:srgbClr val="00B050"/>
                </a:solidFill>
              </a:rPr>
              <a:t>Sant eller usant?</a:t>
            </a:r>
          </a:p>
        </p:txBody>
      </p:sp>
    </p:spTree>
    <p:extLst>
      <p:ext uri="{BB962C8B-B14F-4D97-AF65-F5344CB8AC3E}">
        <p14:creationId xmlns:p14="http://schemas.microsoft.com/office/powerpoint/2010/main" val="677122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B9EE010-40A7-B5A6-2C2E-E3128BE61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sz="4800" b="1" dirty="0"/>
              <a:t>Påstand 1 : </a:t>
            </a:r>
            <a:br>
              <a:rPr lang="nb-NO" sz="4800" b="1" dirty="0"/>
            </a:br>
            <a:r>
              <a:rPr lang="nb-NO" sz="3100" dirty="0">
                <a:effectLst/>
                <a:latin typeface="+mj-lt"/>
                <a:ea typeface="Calibri" panose="020F0502020204030204" pitchFamily="34" charset="0"/>
              </a:rPr>
              <a:t>Gifteringer kan benyttes av helsepersonell på jobb, så lenge de er glatte</a:t>
            </a:r>
            <a:endParaRPr lang="nb-NO" sz="3100" b="1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8FC2E32-AC2E-3FC3-023F-FCDE79AD25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8293" y="2102453"/>
            <a:ext cx="9724901" cy="3377273"/>
          </a:xfrm>
          <a:ln w="25400">
            <a:solidFill>
              <a:srgbClr val="00B050"/>
            </a:solidFill>
            <a:prstDash val="solid"/>
          </a:ln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nb-NO" sz="4400" b="1" dirty="0">
                <a:latin typeface="+mj-lt"/>
              </a:rPr>
              <a:t>Fakta:</a:t>
            </a:r>
          </a:p>
          <a:p>
            <a:pPr marL="0" indent="0">
              <a:buNone/>
              <a:defRPr/>
            </a:pPr>
            <a:r>
              <a:rPr lang="nb-NO" altLang="nb-NO" sz="4500" dirty="0">
                <a:latin typeface="+mj-lt"/>
              </a:rPr>
              <a:t>Håndsmykker og lange negler hindrer riktig utførelse av håndhygiene, og gir gode levekår for sykdomsfremkallende bakterier.</a:t>
            </a:r>
          </a:p>
          <a:p>
            <a:pPr marL="0" indent="0">
              <a:spcBef>
                <a:spcPct val="20000"/>
              </a:spcBef>
              <a:spcAft>
                <a:spcPts val="1200"/>
              </a:spcAft>
              <a:buNone/>
              <a:defRPr/>
            </a:pPr>
            <a:endParaRPr lang="nb-NO" altLang="nb-NO" sz="4400" dirty="0">
              <a:latin typeface="+mj-lt"/>
            </a:endParaRPr>
          </a:p>
          <a:p>
            <a:pPr marL="0" indent="0">
              <a:spcBef>
                <a:spcPct val="20000"/>
              </a:spcBef>
              <a:spcAft>
                <a:spcPts val="1200"/>
              </a:spcAft>
              <a:buNone/>
              <a:defRPr/>
            </a:pPr>
            <a:r>
              <a:rPr lang="nb-NO" altLang="nb-NO" sz="4400" dirty="0">
                <a:latin typeface="+mj-lt"/>
              </a:rPr>
              <a:t>Helsepersonell med ring på hendene har over dobbelt så hyppig tarmbakterier (</a:t>
            </a:r>
            <a:r>
              <a:rPr lang="nb-NO" altLang="nb-NO" sz="4400" i="1" dirty="0" err="1">
                <a:latin typeface="+mj-lt"/>
              </a:rPr>
              <a:t>Enterobacterales</a:t>
            </a:r>
            <a:r>
              <a:rPr lang="nb-NO" altLang="nb-NO" sz="4400" dirty="0">
                <a:latin typeface="+mj-lt"/>
              </a:rPr>
              <a:t>) på hendene som de som er uten ringer</a:t>
            </a:r>
            <a:r>
              <a:rPr lang="nb-NO" altLang="nb-NO" sz="4500" dirty="0">
                <a:latin typeface="+mj-lt"/>
              </a:rPr>
              <a:t>. </a:t>
            </a:r>
            <a:r>
              <a:rPr lang="nb-NO" altLang="nb-NO" sz="4500" b="1" dirty="0">
                <a:latin typeface="+mj-lt"/>
              </a:rPr>
              <a:t>Dette gjelder også de som bærer en glatt giftering.</a:t>
            </a:r>
          </a:p>
          <a:p>
            <a:pPr marL="0" indent="0">
              <a:spcBef>
                <a:spcPct val="20000"/>
              </a:spcBef>
              <a:spcAft>
                <a:spcPts val="1200"/>
              </a:spcAft>
              <a:buNone/>
              <a:defRPr/>
            </a:pPr>
            <a:endParaRPr lang="nb-NO" altLang="nb-NO" sz="4400" dirty="0">
              <a:latin typeface="+mj-lt"/>
            </a:endParaRP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997024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B9EE010-40A7-B5A6-2C2E-E3128BE61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7873"/>
            <a:ext cx="10515600" cy="818303"/>
          </a:xfrm>
        </p:spPr>
        <p:txBody>
          <a:bodyPr>
            <a:normAutofit fontScale="90000"/>
          </a:bodyPr>
          <a:lstStyle/>
          <a:p>
            <a:r>
              <a:rPr lang="nb-NO" sz="4800" b="1" dirty="0"/>
              <a:t>Påstand 10: </a:t>
            </a:r>
            <a:br>
              <a:rPr lang="nb-NO" sz="4800" b="1" dirty="0"/>
            </a:br>
            <a:r>
              <a:rPr lang="nb-NO" sz="3200" dirty="0">
                <a:latin typeface="+mj-lt"/>
              </a:rPr>
              <a:t>Dersom hendene er fuktige med hånddesinfeksjon kan det i sjeldne tilfeller oppstå gnister ved kontakt med gjenstander med statisk elektrisitet (som metall og plastikk) og elektriske gjenstander. </a:t>
            </a:r>
            <a:br>
              <a:rPr lang="nb-NO" sz="3200" dirty="0">
                <a:latin typeface="+mj-lt"/>
              </a:rPr>
            </a:br>
            <a:br>
              <a:rPr lang="nb-NO" sz="3200" dirty="0">
                <a:latin typeface="+mj-lt"/>
              </a:rPr>
            </a:br>
            <a:br>
              <a:rPr lang="nb-NO" sz="3200" dirty="0">
                <a:latin typeface="+mj-lt"/>
              </a:rPr>
            </a:br>
            <a:br>
              <a:rPr lang="nb-NO" sz="3200" dirty="0">
                <a:latin typeface="+mj-lt"/>
              </a:rPr>
            </a:br>
            <a:br>
              <a:rPr lang="nb-NO" sz="3200" dirty="0">
                <a:latin typeface="+mj-lt"/>
              </a:rPr>
            </a:br>
            <a:endParaRPr lang="nb-NO" sz="3100" b="1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8FC2E32-AC2E-3FC3-023F-FCDE79AD25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014" y="2326730"/>
            <a:ext cx="9724901" cy="3860488"/>
          </a:xfrm>
          <a:ln w="25400">
            <a:solidFill>
              <a:srgbClr val="00B050"/>
            </a:solidFill>
            <a:prstDash val="solid"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/>
              <a:t>Fakta:</a:t>
            </a:r>
          </a:p>
          <a:p>
            <a:pPr marL="0" indent="0">
              <a:buNone/>
            </a:pPr>
            <a:r>
              <a:rPr lang="nb-NO" sz="2800" dirty="0">
                <a:latin typeface="+mj-lt"/>
              </a:rPr>
              <a:t>Dersom hendene er fuktige med alkoholbasert hånddesinfeksjon kan det i sjeldne tilfeller oppstå gnister/brann ved kontakt med gjenstander med statisk elektrisitet (som metall og plastikk) og elektriske gjenstander. </a:t>
            </a:r>
            <a:r>
              <a:rPr lang="nb-NO" dirty="0">
                <a:latin typeface="+mj-lt"/>
              </a:rPr>
              <a:t>Hendene må derfor alltid være helt tørre før man berører personer eller gjenstander etter at hånddesinfeksjon er utført. </a:t>
            </a:r>
          </a:p>
          <a:p>
            <a:pPr marL="0" indent="0">
              <a:buNone/>
            </a:pPr>
            <a:r>
              <a:rPr lang="nb-NO" dirty="0">
                <a:latin typeface="+mj-lt"/>
              </a:rPr>
              <a:t>Tilstrekkelig virketid (til hendene er tørre) er også avgjørende for å oppnå ønsket effekt av hånddesinfeksjonen. 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540682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B9EE010-40A7-B5A6-2C2E-E3128BE617C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nb-NO" sz="4800" b="1" dirty="0"/>
              <a:t>Påstand 10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8FC2E32-AC2E-3FC3-023F-FCDE79AD25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9431"/>
            <a:ext cx="7264585" cy="5028324"/>
          </a:xfrm>
          <a:ln w="25400">
            <a:solidFill>
              <a:srgbClr val="00B050"/>
            </a:solidFill>
            <a:prstDash val="dash"/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4400" dirty="0">
                <a:latin typeface="+mj-lt"/>
              </a:rPr>
              <a:t>Dersom hendene er fuktige med hånddesinfeksjon kan det i sjeldne tilfeller oppstå gnister ved kontakt med gjenstander med statisk elektrisitet (som metall og plastikk) og elektriske gjenstander. 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D56C4245-DEDF-B334-F120-C5C29383650C}"/>
              </a:ext>
            </a:extLst>
          </p:cNvPr>
          <p:cNvSpPr txBox="1"/>
          <p:nvPr/>
        </p:nvSpPr>
        <p:spPr>
          <a:xfrm rot="19914114">
            <a:off x="5811557" y="4887490"/>
            <a:ext cx="427164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800" dirty="0">
                <a:solidFill>
                  <a:srgbClr val="00B050"/>
                </a:solidFill>
                <a:latin typeface="Berlin Sans FB" panose="020E0602020502020306" pitchFamily="34" charset="0"/>
              </a:rPr>
              <a:t>SANT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12BAEC0C-E869-BF18-94E4-9D695D5CAD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6165" y="1561822"/>
            <a:ext cx="3039305" cy="5085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8368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8944D334-9B06-445F-9903-5BDEED7BBB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2990" y="-757304"/>
            <a:ext cx="5120898" cy="73035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089D7CCC-F150-51D2-9FA4-209CC49EDD9B}"/>
              </a:ext>
            </a:extLst>
          </p:cNvPr>
          <p:cNvSpPr txBox="1"/>
          <p:nvPr/>
        </p:nvSpPr>
        <p:spPr>
          <a:xfrm>
            <a:off x="738083" y="1014517"/>
            <a:ext cx="4795038" cy="3046988"/>
          </a:xfrm>
          <a:prstGeom prst="rect">
            <a:avLst/>
          </a:prstGeom>
          <a:noFill/>
          <a:ln w="25400">
            <a:solidFill>
              <a:srgbClr val="00B05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nb-NO" sz="2400" dirty="0">
                <a:latin typeface="+mj-lt"/>
              </a:rPr>
              <a:t>Behov for litt repetisjon om håndhygiene?</a:t>
            </a:r>
          </a:p>
          <a:p>
            <a:endParaRPr lang="nb-NO" sz="2400" dirty="0">
              <a:latin typeface="+mj-lt"/>
            </a:endParaRPr>
          </a:p>
          <a:p>
            <a:r>
              <a:rPr lang="nb-NO" sz="2400" dirty="0">
                <a:latin typeface="+mj-lt"/>
              </a:rPr>
              <a:t>Ta en titt på Folkehelseinstituttets temaside:</a:t>
            </a:r>
          </a:p>
          <a:p>
            <a:endParaRPr lang="nb-NO" sz="2400" dirty="0">
              <a:latin typeface="+mj-lt"/>
            </a:endParaRPr>
          </a:p>
          <a:p>
            <a:r>
              <a:rPr lang="nb-NO" sz="2400" b="1" dirty="0">
                <a:latin typeface="+mj-lt"/>
              </a:rPr>
              <a:t>Håndhygiene i helsetjenesten</a:t>
            </a:r>
          </a:p>
          <a:p>
            <a:endParaRPr lang="nb-NO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85936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B9EE010-40A7-B5A6-2C2E-E3128BE61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800" b="1" dirty="0"/>
              <a:t>Påstand 1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8FC2E32-AC2E-3FC3-023F-FCDE79AD25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711" y="2086643"/>
            <a:ext cx="6163301" cy="3967085"/>
          </a:xfrm>
          <a:ln w="25400">
            <a:solidFill>
              <a:srgbClr val="00B050"/>
            </a:solidFill>
            <a:prstDash val="dash"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4400" dirty="0">
                <a:effectLst/>
                <a:latin typeface="+mj-lt"/>
                <a:ea typeface="Calibri" panose="020F0502020204030204" pitchFamily="34" charset="0"/>
              </a:rPr>
              <a:t>Gifteringer kan benyttes av helsepersonell på jobb, så lenge de er glatte.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3EACC0A6-187C-49B4-3DDE-FC0CF3164162}"/>
              </a:ext>
            </a:extLst>
          </p:cNvPr>
          <p:cNvSpPr txBox="1"/>
          <p:nvPr/>
        </p:nvSpPr>
        <p:spPr>
          <a:xfrm rot="19914114">
            <a:off x="2656434" y="3941761"/>
            <a:ext cx="427164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800" dirty="0">
                <a:solidFill>
                  <a:srgbClr val="FF0000"/>
                </a:solidFill>
                <a:latin typeface="Berlin Sans FB" panose="020E0602020502020306" pitchFamily="34" charset="0"/>
              </a:rPr>
              <a:t>USANT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45B07BCB-9240-5B0B-5008-01DCC15BA82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99"/>
          <a:stretch/>
        </p:blipFill>
        <p:spPr>
          <a:xfrm>
            <a:off x="7450830" y="365125"/>
            <a:ext cx="4347326" cy="612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777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B9EE010-40A7-B5A6-2C2E-E3128BE61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800" b="1" dirty="0"/>
              <a:t>Påstand 2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8FC2E32-AC2E-3FC3-023F-FCDE79AD25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07367"/>
            <a:ext cx="10181321" cy="1877982"/>
          </a:xfrm>
          <a:ln w="25400">
            <a:solidFill>
              <a:srgbClr val="00B050"/>
            </a:solidFill>
            <a:prstDash val="dash"/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4400" dirty="0">
                <a:latin typeface="+mj-lt"/>
              </a:rPr>
              <a:t>God tilgjengelighet av håndhygienefasiliteter øker etterlevelsen av anbefalingene for håndhygiene. 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1600F21F-9954-4A54-4332-6C652D929CBF}"/>
              </a:ext>
            </a:extLst>
          </p:cNvPr>
          <p:cNvSpPr txBox="1"/>
          <p:nvPr/>
        </p:nvSpPr>
        <p:spPr>
          <a:xfrm>
            <a:off x="4397352" y="4870221"/>
            <a:ext cx="3397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>
                <a:solidFill>
                  <a:srgbClr val="00B050"/>
                </a:solidFill>
              </a:rPr>
              <a:t>Sant eller usant?</a:t>
            </a:r>
          </a:p>
        </p:txBody>
      </p:sp>
    </p:spTree>
    <p:extLst>
      <p:ext uri="{BB962C8B-B14F-4D97-AF65-F5344CB8AC3E}">
        <p14:creationId xmlns:p14="http://schemas.microsoft.com/office/powerpoint/2010/main" val="883555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B9EE010-40A7-B5A6-2C2E-E3128BE61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531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nb-NO" sz="4800" b="1" dirty="0"/>
              <a:t>Påstand 2 : </a:t>
            </a:r>
            <a:br>
              <a:rPr lang="nb-NO" sz="4800" b="1" dirty="0"/>
            </a:br>
            <a:r>
              <a:rPr lang="nb-NO" sz="3200" dirty="0">
                <a:latin typeface="+mj-lt"/>
              </a:rPr>
              <a:t>God tilgjengelighet av håndhygienefasiliteter øker etterlevelsen av anbefalingene for håndhygiene. </a:t>
            </a:r>
            <a:br>
              <a:rPr lang="nb-NO" sz="3200" dirty="0">
                <a:latin typeface="+mj-lt"/>
              </a:rPr>
            </a:br>
            <a:endParaRPr lang="nb-NO" sz="3100" b="1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8FC2E32-AC2E-3FC3-023F-FCDE79AD25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4991" y="1850875"/>
            <a:ext cx="9724901" cy="4696763"/>
          </a:xfrm>
          <a:ln w="25400">
            <a:solidFill>
              <a:srgbClr val="00B050"/>
            </a:solidFill>
            <a:prstDash val="solid"/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b="1" dirty="0">
                <a:latin typeface="+mj-lt"/>
                <a:cs typeface="Times New Roman" panose="02020603050405020304" pitchFamily="18" charset="0"/>
              </a:rPr>
              <a:t>Fakta: </a:t>
            </a:r>
          </a:p>
          <a:p>
            <a:pPr marL="0" indent="0">
              <a:buNone/>
            </a:pPr>
            <a:r>
              <a:rPr lang="nb-NO" dirty="0">
                <a:latin typeface="+mj-lt"/>
              </a:rPr>
              <a:t>I en travel hverdag teller hvert skritt. </a:t>
            </a:r>
          </a:p>
          <a:p>
            <a:pPr marL="0" indent="0">
              <a:buNone/>
            </a:pPr>
            <a:endParaRPr lang="nb-NO" dirty="0">
              <a:latin typeface="+mj-lt"/>
            </a:endParaRPr>
          </a:p>
          <a:p>
            <a:pPr marL="0" indent="0">
              <a:buNone/>
            </a:pPr>
            <a:r>
              <a:rPr lang="nb-NO" dirty="0">
                <a:latin typeface="+mj-lt"/>
              </a:rPr>
              <a:t>Tilgjengelighet og plassering av håndhygienefasiliteter har betydning for etterlevelse av håndhygieniske anbefalinger og forekomsten av helsetjenesteassosierte infeksjoner (HAI).</a:t>
            </a:r>
          </a:p>
          <a:p>
            <a:pPr marL="0" indent="0">
              <a:buNone/>
            </a:pPr>
            <a:endParaRPr lang="nb-NO" dirty="0">
              <a:latin typeface="+mj-lt"/>
            </a:endParaRPr>
          </a:p>
          <a:p>
            <a:pPr marL="0" indent="0">
              <a:buNone/>
            </a:pPr>
            <a:r>
              <a:rPr lang="nb-NO" dirty="0">
                <a:latin typeface="+mj-lt"/>
              </a:rPr>
              <a:t>Fasilitetene må være godt synlige og tilgjengelig i umiddelbar nærhet til området hvor pasientkontakt finner sted. Plasseringen må være hensiktsmessig og forutsigbar for helsepersonellet, og bør baseres på analyse av arbeidsflyten i det enkelte rom</a:t>
            </a:r>
            <a:r>
              <a:rPr lang="nb-NO" dirty="0">
                <a:latin typeface="+mj-lt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70574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B9EE010-40A7-B5A6-2C2E-E3128BE61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800" b="1" dirty="0"/>
              <a:t>Påstand 2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8FC2E32-AC2E-3FC3-023F-FCDE79AD25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3271"/>
            <a:ext cx="6830746" cy="3785508"/>
          </a:xfrm>
          <a:ln w="25400">
            <a:solidFill>
              <a:srgbClr val="00B050"/>
            </a:solidFill>
            <a:prstDash val="dash"/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4400" dirty="0">
                <a:latin typeface="+mj-lt"/>
              </a:rPr>
              <a:t>God tilgjengelighet av håndhygienefasiliteter øker etterlevelsen av anbefalingene for håndhygiene. 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74994442-0986-71A7-ED29-934370AFF5BB}"/>
              </a:ext>
            </a:extLst>
          </p:cNvPr>
          <p:cNvSpPr txBox="1"/>
          <p:nvPr/>
        </p:nvSpPr>
        <p:spPr>
          <a:xfrm rot="19914114">
            <a:off x="4138162" y="3688133"/>
            <a:ext cx="427164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800" dirty="0">
                <a:solidFill>
                  <a:srgbClr val="00B050"/>
                </a:solidFill>
                <a:latin typeface="Berlin Sans FB" panose="020E0602020502020306" pitchFamily="34" charset="0"/>
              </a:rPr>
              <a:t>SANT</a:t>
            </a:r>
          </a:p>
        </p:txBody>
      </p:sp>
      <p:pic>
        <p:nvPicPr>
          <p:cNvPr id="11" name="Bilde 10" descr="Et bilde som inneholder diagram&#10;&#10;Automatisk generert beskrivelse">
            <a:extLst>
              <a:ext uri="{FF2B5EF4-FFF2-40B4-BE49-F238E27FC236}">
                <a16:creationId xmlns:a16="http://schemas.microsoft.com/office/drawing/2014/main" id="{8D908DE9-45AF-CFCE-7B29-4E30C393FA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24" t="9478" r="624" b="18987"/>
          <a:stretch/>
        </p:blipFill>
        <p:spPr>
          <a:xfrm>
            <a:off x="7668946" y="1358764"/>
            <a:ext cx="4641220" cy="4696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989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B9EE010-40A7-B5A6-2C2E-E3128BE61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800" b="1" dirty="0"/>
              <a:t>Påstand 3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8FC2E32-AC2E-3FC3-023F-FCDE79AD25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07367"/>
            <a:ext cx="9724901" cy="1424119"/>
          </a:xfrm>
          <a:ln w="25400">
            <a:solidFill>
              <a:srgbClr val="00B050"/>
            </a:solidFill>
            <a:prstDash val="dash"/>
          </a:ln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nb-NO" sz="4400" dirty="0">
                <a:latin typeface="+mj-lt"/>
              </a:rPr>
              <a:t>Armbåndsur kan benyttes på arbeid, så lenge det tas av når hendene rengjøres.  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1600F21F-9954-4A54-4332-6C652D929CBF}"/>
              </a:ext>
            </a:extLst>
          </p:cNvPr>
          <p:cNvSpPr txBox="1"/>
          <p:nvPr/>
        </p:nvSpPr>
        <p:spPr>
          <a:xfrm>
            <a:off x="4397352" y="4870221"/>
            <a:ext cx="3397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>
                <a:solidFill>
                  <a:srgbClr val="00B050"/>
                </a:solidFill>
              </a:rPr>
              <a:t>Sant eller usant?</a:t>
            </a:r>
          </a:p>
        </p:txBody>
      </p:sp>
    </p:spTree>
    <p:extLst>
      <p:ext uri="{BB962C8B-B14F-4D97-AF65-F5344CB8AC3E}">
        <p14:creationId xmlns:p14="http://schemas.microsoft.com/office/powerpoint/2010/main" val="3472217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B9EE010-40A7-B5A6-2C2E-E3128BE61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531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nb-NO" sz="4800" b="1" dirty="0"/>
              <a:t>Påstand 3 : </a:t>
            </a:r>
            <a:br>
              <a:rPr lang="nb-NO" sz="4800" b="1" dirty="0"/>
            </a:br>
            <a:r>
              <a:rPr lang="nb-NO" sz="3200" dirty="0">
                <a:latin typeface="+mj-lt"/>
              </a:rPr>
              <a:t>Armbåndsur kan benyttes på arbeid, så lenge det tas av når hendene rengjøres</a:t>
            </a:r>
            <a:br>
              <a:rPr lang="nb-NO" sz="3200" dirty="0">
                <a:latin typeface="+mj-lt"/>
              </a:rPr>
            </a:br>
            <a:endParaRPr lang="nb-NO" sz="3100" b="1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8FC2E32-AC2E-3FC3-023F-FCDE79AD25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1642" y="2142499"/>
            <a:ext cx="9724901" cy="4190189"/>
          </a:xfrm>
          <a:ln w="25400">
            <a:solidFill>
              <a:srgbClr val="00B050"/>
            </a:solidFill>
            <a:prstDash val="solid"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/>
              <a:t>Fakta:</a:t>
            </a:r>
          </a:p>
          <a:p>
            <a:pPr marL="0" indent="0">
              <a:buNone/>
            </a:pPr>
            <a:r>
              <a:rPr lang="nb-NO" dirty="0">
                <a:latin typeface="+mj-lt"/>
              </a:rPr>
              <a:t>Armbåndsur vanskeliggjør god håndhygiene. Helsepersonell med armbåndsur har gjennomsnittlig tre ganger så mange bakterier på hendene enn helsepersonell uten armbåndsur.</a:t>
            </a:r>
          </a:p>
          <a:p>
            <a:pPr marL="0" indent="0">
              <a:buNone/>
            </a:pPr>
            <a:endParaRPr lang="nb-NO" dirty="0">
              <a:latin typeface="+mj-lt"/>
            </a:endParaRPr>
          </a:p>
          <a:p>
            <a:pPr marL="0" indent="0">
              <a:buNone/>
            </a:pPr>
            <a:r>
              <a:rPr lang="nb-NO" dirty="0">
                <a:latin typeface="+mj-lt"/>
              </a:rPr>
              <a:t>Armbånd og andre smykker på arm nedenfor albue vil også kunne vanskeliggjøre effektiv håndhygiene, </a:t>
            </a:r>
            <a:r>
              <a:rPr lang="nb-NO" b="1" dirty="0">
                <a:latin typeface="+mj-lt"/>
              </a:rPr>
              <a:t>og fungere som et reservoar for mikroorganismer</a:t>
            </a:r>
            <a:r>
              <a:rPr lang="nb-NO" dirty="0">
                <a:latin typeface="+mj-lt"/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39576592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1439</Words>
  <Application>Microsoft Office PowerPoint</Application>
  <PresentationFormat>Widescreen</PresentationFormat>
  <Paragraphs>121</Paragraphs>
  <Slides>32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32</vt:i4>
      </vt:variant>
    </vt:vector>
  </HeadingPairs>
  <TitlesOfParts>
    <vt:vector size="37" baseType="lpstr">
      <vt:lpstr>Arial</vt:lpstr>
      <vt:lpstr>Berlin Sans FB</vt:lpstr>
      <vt:lpstr>Calibri</vt:lpstr>
      <vt:lpstr>Calibri Light</vt:lpstr>
      <vt:lpstr>Office-tema</vt:lpstr>
      <vt:lpstr>Ti raske om håndhygiene </vt:lpstr>
      <vt:lpstr>Påstand 1</vt:lpstr>
      <vt:lpstr>Påstand 1 :  Gifteringer kan benyttes av helsepersonell på jobb, så lenge de er glatte</vt:lpstr>
      <vt:lpstr>Påstand 1</vt:lpstr>
      <vt:lpstr>Påstand 2</vt:lpstr>
      <vt:lpstr>Påstand 2 :  God tilgjengelighet av håndhygienefasiliteter øker etterlevelsen av anbefalingene for håndhygiene.  </vt:lpstr>
      <vt:lpstr>Påstand 2</vt:lpstr>
      <vt:lpstr>Påstand 3</vt:lpstr>
      <vt:lpstr>Påstand 3 :  Armbåndsur kan benyttes på arbeid, så lenge det tas av når hendene rengjøres </vt:lpstr>
      <vt:lpstr>Påstand 3</vt:lpstr>
      <vt:lpstr>Påstand 4</vt:lpstr>
      <vt:lpstr>Påstand 4:  For å sikre rene hender bør man alltid utføre hånddesinfeksjon etter håndvask </vt:lpstr>
      <vt:lpstr>Påstand 4</vt:lpstr>
      <vt:lpstr>Påstand 5</vt:lpstr>
      <vt:lpstr>Påstand 5:  Dersom man har tilstrekkelig med håndspritdispensere er det ikke behov for å ha håndvask tilgjengelig på behandlingsrom.   </vt:lpstr>
      <vt:lpstr>Påstand 5</vt:lpstr>
      <vt:lpstr>Påstand 6</vt:lpstr>
      <vt:lpstr>Påstand 6:  Observasjon av håndhygiene er et nyttig tiltak for å kartlegge etterlevelse og identifisere forbedringsområder.    </vt:lpstr>
      <vt:lpstr>Påstand 6</vt:lpstr>
      <vt:lpstr>Påstand 7</vt:lpstr>
      <vt:lpstr>Påstand 7:  Fingerringer og påsatte negler kan benyttes så lenge man alltid har på hansker når man har fysisk kontakt med pasienter/beboere.     </vt:lpstr>
      <vt:lpstr>Påstand 7</vt:lpstr>
      <vt:lpstr>Påstand 8</vt:lpstr>
      <vt:lpstr>Påstand 8:  Håndkrem bør ikke benyttes på arbeid, kun på fritiden.    </vt:lpstr>
      <vt:lpstr>Påstand 8</vt:lpstr>
      <vt:lpstr>Påstand 9</vt:lpstr>
      <vt:lpstr>Påstand 9:  Hånddesinfeksjon er alltid et bedre alternativ enn håndvask med såpe og vann.    </vt:lpstr>
      <vt:lpstr>Påstand 9</vt:lpstr>
      <vt:lpstr>Påstand 10</vt:lpstr>
      <vt:lpstr>Påstand 10:  Dersom hendene er fuktige med hånddesinfeksjon kan det i sjeldne tilfeller oppstå gnister ved kontakt med gjenstander med statisk elektrisitet (som metall og plastikk) og elektriske gjenstander.      </vt:lpstr>
      <vt:lpstr>Påstand 10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 raske om håndhygiene </dc:title>
  <dc:creator>Mette Fagernes</dc:creator>
  <cp:lastModifiedBy>Mette Fagernes</cp:lastModifiedBy>
  <cp:revision>11</cp:revision>
  <dcterms:created xsi:type="dcterms:W3CDTF">2023-03-13T16:47:27Z</dcterms:created>
  <dcterms:modified xsi:type="dcterms:W3CDTF">2023-03-14T11:36:22Z</dcterms:modified>
</cp:coreProperties>
</file>