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20"/>
  </p:notesMasterIdLst>
  <p:handoutMasterIdLst>
    <p:handoutMasterId r:id="rId21"/>
  </p:handoutMasterIdLst>
  <p:sldIdLst>
    <p:sldId id="514" r:id="rId2"/>
    <p:sldId id="515" r:id="rId3"/>
    <p:sldId id="516" r:id="rId4"/>
    <p:sldId id="536" r:id="rId5"/>
    <p:sldId id="518" r:id="rId6"/>
    <p:sldId id="535" r:id="rId7"/>
    <p:sldId id="537" r:id="rId8"/>
    <p:sldId id="521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40" r:id="rId18"/>
    <p:sldId id="541" r:id="rId19"/>
  </p:sldIdLst>
  <p:sldSz cx="9144000" cy="6858000" type="screen4x3"/>
  <p:notesSz cx="6810375" cy="99425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EBB"/>
    <a:srgbClr val="003871"/>
    <a:srgbClr val="E7832F"/>
    <a:srgbClr val="342C26"/>
    <a:srgbClr val="8A204D"/>
    <a:srgbClr val="AD2E3D"/>
    <a:srgbClr val="89305D"/>
    <a:srgbClr val="B23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9" autoAdjust="0"/>
    <p:restoredTop sz="68354" autoAdjust="0"/>
  </p:normalViewPr>
  <p:slideViewPr>
    <p:cSldViewPr snapToGrid="0" snapToObjects="1">
      <p:cViewPr varScale="1">
        <p:scale>
          <a:sx n="90" d="100"/>
          <a:sy n="90" d="100"/>
        </p:scale>
        <p:origin x="18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t>25.02.2020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t>25.02.2020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567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66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33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076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3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4658-893D-4F01-96CB-6695F09CD81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194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73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90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69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7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77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94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86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57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2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08"/>
            <a:ext cx="8229600" cy="4525963"/>
          </a:xfrm>
        </p:spPr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gradFill flip="none" rotWithShape="1">
            <a:gsLst>
              <a:gs pos="72000">
                <a:srgbClr val="00B050"/>
              </a:gs>
              <a:gs pos="100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B050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32" y="6498000"/>
            <a:ext cx="959663" cy="40869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37" y="6546908"/>
            <a:ext cx="1211663" cy="26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8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8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8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8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nettpub/handhygien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rmdeler.helsenord.no/div/kurs/hyg/story_html5.html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fhi.no/sv/forebygging-i-helsetjenesten/handhygie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1651637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52"/>
          <a:stretch/>
        </p:blipFill>
        <p:spPr>
          <a:xfrm>
            <a:off x="1621464" y="406658"/>
            <a:ext cx="5582093" cy="44125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026" y="4276910"/>
            <a:ext cx="7641070" cy="1694264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sz="2800" dirty="0" smtClean="0"/>
          </a:p>
          <a:p>
            <a:pPr>
              <a:defRPr/>
            </a:pPr>
            <a:r>
              <a:rPr lang="nb-NO" sz="16000" b="1" dirty="0">
                <a:solidFill>
                  <a:schemeClr val="tx2"/>
                </a:solidFill>
              </a:rPr>
              <a:t>Håndhygiene og hanskebruk </a:t>
            </a:r>
            <a:br>
              <a:rPr lang="nb-NO" sz="16000" b="1" dirty="0">
                <a:solidFill>
                  <a:schemeClr val="tx2"/>
                </a:solidFill>
              </a:rPr>
            </a:br>
            <a:r>
              <a:rPr lang="nb-NO" sz="16000" b="1" dirty="0">
                <a:solidFill>
                  <a:schemeClr val="tx2"/>
                </a:solidFill>
              </a:rPr>
              <a:t>for renholdspersonell </a:t>
            </a:r>
            <a:r>
              <a:rPr lang="nb-NO" sz="16000" b="1">
                <a:solidFill>
                  <a:schemeClr val="tx2"/>
                </a:solidFill>
              </a:rPr>
              <a:t>i </a:t>
            </a:r>
            <a:r>
              <a:rPr lang="nb-NO" sz="16000" b="1" smtClean="0">
                <a:solidFill>
                  <a:schemeClr val="tx2"/>
                </a:solidFill>
              </a:rPr>
              <a:t>helsetjenesten</a:t>
            </a:r>
            <a:endParaRPr lang="nb-NO" sz="16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-946299" y="6138407"/>
            <a:ext cx="6373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Nasjonal arbeidsgruppe for markering av 5. </a:t>
            </a:r>
            <a:r>
              <a:rPr lang="nb-NO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mai</a:t>
            </a:r>
          </a:p>
          <a:p>
            <a:pPr algn="r">
              <a:defRPr/>
            </a:pPr>
            <a:r>
              <a:rPr lang="nb-NO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Revidert februar 2020</a:t>
            </a:r>
            <a:r>
              <a:rPr lang="nb-NO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nb-NO" sz="16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b-NO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148" y="1603240"/>
            <a:ext cx="2498651" cy="266743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Forutsetninger for effektiv håndhygiene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09134"/>
            <a:ext cx="8229600" cy="4617029"/>
          </a:xfrm>
        </p:spPr>
        <p:txBody>
          <a:bodyPr>
            <a:noAutofit/>
          </a:bodyPr>
          <a:lstStyle/>
          <a:p>
            <a:r>
              <a:rPr lang="nb-NO" altLang="nb-NO" sz="2400" dirty="0"/>
              <a:t>Håndsmykker og lange negler                                                hindrer riktig utførelse av                                            håndhygiene, og gir gode                                                       levekår for bakterier.</a:t>
            </a:r>
          </a:p>
          <a:p>
            <a:endParaRPr lang="nb-NO" altLang="nb-NO" sz="2400" dirty="0"/>
          </a:p>
          <a:p>
            <a:r>
              <a:rPr lang="nb-NO" altLang="nb-NO" sz="2400" dirty="0"/>
              <a:t>Renholdspersonell bør ikke ha påsatte </a:t>
            </a:r>
            <a:br>
              <a:rPr lang="nb-NO" altLang="nb-NO" sz="2400" dirty="0"/>
            </a:br>
            <a:r>
              <a:rPr lang="nb-NO" altLang="nb-NO" sz="2400" dirty="0"/>
              <a:t>negler, fingerringer,                        </a:t>
            </a:r>
            <a:br>
              <a:rPr lang="nb-NO" altLang="nb-NO" sz="2400" dirty="0"/>
            </a:br>
            <a:r>
              <a:rPr lang="nb-NO" altLang="nb-NO" sz="2400" dirty="0"/>
              <a:t>armbåndsur/armbånd. Neglene bør                                         være kortere enn 2 mm. </a:t>
            </a:r>
          </a:p>
          <a:p>
            <a:endParaRPr lang="nb-NO" altLang="nb-NO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639" y="4678896"/>
            <a:ext cx="1196100" cy="169650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797" y="4678896"/>
            <a:ext cx="1190061" cy="168404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3" t="4319" r="8531" b="14698"/>
          <a:stretch/>
        </p:blipFill>
        <p:spPr>
          <a:xfrm>
            <a:off x="4824583" y="4685398"/>
            <a:ext cx="1258998" cy="16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57399"/>
            <a:ext cx="3806098" cy="21180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Bruk av hansker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65665"/>
            <a:ext cx="8229600" cy="3766189"/>
          </a:xfrm>
        </p:spPr>
        <p:txBody>
          <a:bodyPr>
            <a:normAutofit lnSpcReduction="10000"/>
          </a:bodyPr>
          <a:lstStyle/>
          <a:p>
            <a:r>
              <a:rPr lang="nb-NO" sz="2400" dirty="0" smtClean="0"/>
              <a:t>Hansker </a:t>
            </a:r>
            <a:r>
              <a:rPr lang="nb-NO" sz="2400" dirty="0"/>
              <a:t>reduserer forurensning på hendene og brukes i kontakt med kroppsvæsker som urin, avføring, blod, oppkast og spytt. 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Hansker gir ikke full beskyttelse. Det </a:t>
            </a:r>
            <a:r>
              <a:rPr lang="nb-NO" sz="2400" dirty="0" smtClean="0"/>
              <a:t>kan være små </a:t>
            </a:r>
            <a:r>
              <a:rPr lang="nb-NO" sz="2400" dirty="0"/>
              <a:t>hull i hanskene og i tillegg blir hendene ofte forurenset i forbindelse med at man tar av seg hanskene. 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  <a:p>
            <a:r>
              <a:rPr lang="nb-NO" sz="2400" dirty="0" smtClean="0"/>
              <a:t>Utfør </a:t>
            </a:r>
            <a:r>
              <a:rPr lang="nb-NO" sz="2400" dirty="0"/>
              <a:t>derfor alltid håndhygiene etter at du har tatt hanskene av.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726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81406" y="2967162"/>
            <a:ext cx="2162594" cy="35157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Når bør du bruke hansker?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8559"/>
          </a:xfrm>
        </p:spPr>
        <p:txBody>
          <a:bodyPr/>
          <a:lstStyle/>
          <a:p>
            <a:pPr lvl="0"/>
            <a:r>
              <a:rPr lang="nb-NO" sz="2400" dirty="0"/>
              <a:t>Benytt hansker når du risikerer å komme i kontakt med </a:t>
            </a:r>
            <a:r>
              <a:rPr lang="nb-NO" sz="2400" dirty="0" smtClean="0"/>
              <a:t>kroppsvæsker, f.eks</a:t>
            </a:r>
            <a:r>
              <a:rPr lang="nb-NO" sz="2400" dirty="0"/>
              <a:t>. urin, blod og </a:t>
            </a:r>
            <a:r>
              <a:rPr lang="nb-NO" sz="2400" dirty="0" smtClean="0"/>
              <a:t>spytt.</a:t>
            </a:r>
          </a:p>
          <a:p>
            <a:pPr marL="0" lvl="0" indent="0">
              <a:buNone/>
            </a:pPr>
            <a:endParaRPr lang="nb-NO" sz="2400" dirty="0"/>
          </a:p>
          <a:p>
            <a:pPr lvl="0"/>
            <a:r>
              <a:rPr lang="nb-NO" sz="2400" dirty="0"/>
              <a:t>Benytt hansker ved rengjøring av toalett, bad og desinfeksjonsrom (skyllerom). </a:t>
            </a:r>
            <a:endParaRPr lang="nb-NO" sz="2400" dirty="0" smtClean="0"/>
          </a:p>
          <a:p>
            <a:pPr marL="0" lvl="0" indent="0">
              <a:buNone/>
            </a:pPr>
            <a:endParaRPr lang="nb-NO" sz="2400" dirty="0"/>
          </a:p>
          <a:p>
            <a:pPr lvl="0"/>
            <a:r>
              <a:rPr lang="nb-NO" sz="2400" dirty="0"/>
              <a:t>Benytt hansker ved kontakt med vaskemidler </a:t>
            </a:r>
            <a:r>
              <a:rPr lang="nb-NO" sz="2400" dirty="0" smtClean="0"/>
              <a:t>                              og </a:t>
            </a:r>
            <a:r>
              <a:rPr lang="nb-NO" sz="2400" dirty="0"/>
              <a:t>kjemikalier når det er anbefalt</a:t>
            </a:r>
            <a:r>
              <a:rPr lang="nb-NO" sz="2400" dirty="0" smtClean="0"/>
              <a:t>.</a:t>
            </a:r>
          </a:p>
          <a:p>
            <a:pPr marL="0" lvl="0" indent="0">
              <a:buNone/>
            </a:pPr>
            <a:endParaRPr lang="nb-NO" sz="2400" dirty="0"/>
          </a:p>
          <a:p>
            <a:pPr lvl="0"/>
            <a:r>
              <a:rPr lang="nb-NO" sz="2400" dirty="0"/>
              <a:t>Benytt hansker ved rengjøring av </a:t>
            </a:r>
            <a:r>
              <a:rPr lang="nb-NO" sz="2400" dirty="0" err="1"/>
              <a:t>smitterom</a:t>
            </a:r>
            <a:r>
              <a:rPr lang="nb-NO" sz="2400" dirty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913984" y="6274782"/>
            <a:ext cx="85472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800" dirty="0" smtClean="0"/>
              <a:t>Foto: </a:t>
            </a:r>
            <a:r>
              <a:rPr lang="nb-NO" sz="800" dirty="0" err="1" smtClean="0"/>
              <a:t>Colourbox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3400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Andre tips om hansker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865"/>
          </a:xfrm>
        </p:spPr>
        <p:txBody>
          <a:bodyPr>
            <a:normAutofit fontScale="70000" lnSpcReduction="20000"/>
          </a:bodyPr>
          <a:lstStyle/>
          <a:p>
            <a:r>
              <a:rPr lang="nb-NO" sz="3400" dirty="0" smtClean="0"/>
              <a:t>Ha </a:t>
            </a:r>
            <a:r>
              <a:rPr lang="nb-NO" sz="3400" dirty="0"/>
              <a:t>alltid tørre hender når du tar hansken på – våte hender gir økt hudirritasjon</a:t>
            </a:r>
            <a:r>
              <a:rPr lang="nb-NO" sz="3400" dirty="0" smtClean="0"/>
              <a:t>.</a:t>
            </a:r>
          </a:p>
          <a:p>
            <a:pPr marL="0" lvl="0" indent="0">
              <a:buNone/>
            </a:pPr>
            <a:endParaRPr lang="nb-NO" sz="3400" dirty="0"/>
          </a:p>
          <a:p>
            <a:pPr lvl="0"/>
            <a:r>
              <a:rPr lang="nb-NO" sz="3400" dirty="0"/>
              <a:t>Bruk fuktighetskrem ofte, det forebygger hudirritasjon</a:t>
            </a:r>
            <a:r>
              <a:rPr lang="nb-NO" sz="3400" dirty="0" smtClean="0"/>
              <a:t>.</a:t>
            </a:r>
          </a:p>
          <a:p>
            <a:pPr marL="0" lvl="0" indent="0">
              <a:buNone/>
            </a:pPr>
            <a:endParaRPr lang="nb-NO" sz="3400" dirty="0"/>
          </a:p>
          <a:p>
            <a:pPr lvl="0"/>
            <a:r>
              <a:rPr lang="nb-NO" sz="3400" dirty="0"/>
              <a:t>Ikke bruk hansker når det ikke er behov– hyppig bruk øker risikoen for hudirritasjon</a:t>
            </a:r>
            <a:r>
              <a:rPr lang="nb-NO" sz="3400" dirty="0" smtClean="0"/>
              <a:t>.</a:t>
            </a:r>
          </a:p>
          <a:p>
            <a:pPr marL="0" lvl="0" indent="0">
              <a:buNone/>
            </a:pPr>
            <a:endParaRPr lang="nb-NO" sz="3400" dirty="0"/>
          </a:p>
          <a:p>
            <a:pPr lvl="0"/>
            <a:r>
              <a:rPr lang="nb-NO" sz="3400" dirty="0"/>
              <a:t>Bruk hansker av lateks eller nitril med lang mansjett, det gir best beskyttelse. </a:t>
            </a:r>
            <a:endParaRPr lang="nb-NO" sz="3400" dirty="0" smtClean="0"/>
          </a:p>
          <a:p>
            <a:pPr marL="0" lvl="0" indent="0">
              <a:buNone/>
            </a:pPr>
            <a:endParaRPr lang="nb-NO" sz="3400" dirty="0"/>
          </a:p>
          <a:p>
            <a:pPr lvl="0"/>
            <a:r>
              <a:rPr lang="nb-NO" sz="3400" dirty="0"/>
              <a:t>Ikke desinfiser hanskene, det reduserer hanskenes beskyttelsesevne. </a:t>
            </a:r>
            <a:r>
              <a:rPr lang="nb-NO" sz="3400" dirty="0" smtClean="0"/>
              <a:t>Bytt hansker når det er behov for håndhygiene.</a:t>
            </a:r>
            <a:endParaRPr lang="nb-NO" sz="3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4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b-NO" b="1" dirty="0" smtClean="0"/>
              <a:t>Oppbevaring av rene hansker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515" y="1538869"/>
            <a:ext cx="8229600" cy="483403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Hanskebokser skal plasseres slik at rene hansker ikke forurenses. 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Håndhygiene bør utføres før du tar ut rene engangshansker av hanskeboksen.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Det er viktig å ta ut en og en hanske, slik at man unngår å forurense flere hansker i boksen.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013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Påkledning av hansker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28" y="1600200"/>
            <a:ext cx="6952343" cy="4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Avkledning </a:t>
            </a:r>
            <a:r>
              <a:rPr lang="nb-NO" b="1" dirty="0" smtClean="0">
                <a:solidFill>
                  <a:schemeClr val="tx2"/>
                </a:solidFill>
              </a:rPr>
              <a:t>av hansker</a:t>
            </a:r>
            <a:endParaRPr lang="nb-NO" b="1" dirty="0">
              <a:solidFill>
                <a:schemeClr val="tx2"/>
              </a:solidFill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85567"/>
            <a:ext cx="8229600" cy="3355228"/>
          </a:xfrm>
        </p:spPr>
      </p:pic>
    </p:spTree>
    <p:extLst>
      <p:ext uri="{BB962C8B-B14F-4D97-AF65-F5344CB8AC3E}">
        <p14:creationId xmlns:p14="http://schemas.microsoft.com/office/powerpoint/2010/main" val="27621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75"/>
          <a:stretch/>
        </p:blipFill>
        <p:spPr>
          <a:xfrm>
            <a:off x="3429000" y="4215430"/>
            <a:ext cx="2554224" cy="19724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Oppsummering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1312" y="16081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Riktig håndhygiene </a:t>
            </a:r>
            <a:r>
              <a:rPr lang="nb-NO" sz="2400" dirty="0" smtClean="0"/>
              <a:t>er </a:t>
            </a:r>
            <a:r>
              <a:rPr lang="nb-NO" sz="2400" dirty="0"/>
              <a:t>vårt enkleste, viktigste og mest effektive tiltak for å forebygge helsetjenesteassosierte infeksjoner.</a:t>
            </a: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 smtClean="0"/>
              <a:t>Korte </a:t>
            </a:r>
            <a:r>
              <a:rPr lang="nb-NO" sz="2400" dirty="0"/>
              <a:t>negler og fravær av ringer og klokker er en forutsetning for </a:t>
            </a:r>
            <a:r>
              <a:rPr lang="nb-NO" sz="2400" dirty="0" smtClean="0"/>
              <a:t>håndhygiene.</a:t>
            </a:r>
            <a:endParaRPr lang="nb-NO" sz="2400" b="1" dirty="0">
              <a:solidFill>
                <a:srgbClr val="FF0000"/>
              </a:solidFill>
              <a:cs typeface="Arial" pitchFamily="34" charset="0"/>
            </a:endParaRPr>
          </a:p>
          <a:p>
            <a:pPr marL="0" lvl="1" indent="0" algn="ctr"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None/>
              <a:defRPr/>
            </a:pPr>
            <a:endParaRPr lang="nb-NO" sz="2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lvl="1" indent="0" algn="ctr"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None/>
              <a:defRPr/>
            </a:pPr>
            <a:r>
              <a:rPr lang="nb-NO" sz="2400" b="1" dirty="0" smtClean="0">
                <a:solidFill>
                  <a:srgbClr val="FF0000"/>
                </a:solidFill>
                <a:cs typeface="Arial" pitchFamily="34" charset="0"/>
              </a:rPr>
              <a:t>Vi </a:t>
            </a:r>
            <a:r>
              <a:rPr lang="nb-NO" sz="2400" b="1" dirty="0">
                <a:solidFill>
                  <a:srgbClr val="FF0000"/>
                </a:solidFill>
                <a:cs typeface="Arial" pitchFamily="34" charset="0"/>
              </a:rPr>
              <a:t>sees ved pumpene</a:t>
            </a:r>
            <a:r>
              <a:rPr lang="nb-NO" sz="2400" dirty="0" smtClean="0"/>
              <a:t>!</a:t>
            </a:r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70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solidFill>
                  <a:srgbClr val="1F497D"/>
                </a:solidFill>
              </a:rPr>
              <a:t>Referanser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>
                <a:hlinkClick r:id="rId3"/>
              </a:rPr>
              <a:t>Nasjonal veileder for håndhygiene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>
                <a:hlinkClick r:id="rId4"/>
              </a:rPr>
              <a:t>Temasiden om håndhygiene i </a:t>
            </a:r>
          </a:p>
          <a:p>
            <a:pPr marL="0" indent="0">
              <a:buNone/>
            </a:pPr>
            <a:r>
              <a:rPr lang="nb-NO" sz="2400" dirty="0" smtClean="0">
                <a:hlinkClick r:id="rId4"/>
              </a:rPr>
              <a:t>helsetjenesten</a:t>
            </a:r>
            <a:endParaRPr lang="nb-NO" sz="24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273" y="1765992"/>
            <a:ext cx="3552725" cy="198272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53002" y="5455440"/>
            <a:ext cx="411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*</a:t>
            </a:r>
            <a:r>
              <a:rPr lang="nb-NO" dirty="0" smtClean="0">
                <a:hlinkClick r:id="rId6"/>
              </a:rPr>
              <a:t>Lenke til håndhygienekurs Helse Nord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8137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Innhold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Renhold – en viktig del av smittevernet</a:t>
            </a:r>
          </a:p>
          <a:p>
            <a:r>
              <a:rPr lang="nb-NO" sz="2400" dirty="0"/>
              <a:t>Hvordan bør håndhygiene utføres?</a:t>
            </a:r>
          </a:p>
          <a:p>
            <a:r>
              <a:rPr lang="nb-NO" sz="2400" dirty="0" smtClean="0"/>
              <a:t>Når bør håndhygiene utføres?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Forutsetninger </a:t>
            </a:r>
            <a:r>
              <a:rPr lang="nb-NO" sz="2400" dirty="0"/>
              <a:t>for effektiv håndhygiene</a:t>
            </a:r>
          </a:p>
          <a:p>
            <a:r>
              <a:rPr lang="nb-NO" sz="2400" dirty="0" smtClean="0"/>
              <a:t>Hansker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000" dirty="0" smtClean="0"/>
              <a:t>Når skal man bruke hansker?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000" dirty="0" smtClean="0"/>
              <a:t>Tips om hanskebruk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000" dirty="0" smtClean="0"/>
              <a:t>Alltid håndhygiene </a:t>
            </a:r>
            <a:r>
              <a:rPr lang="nb-NO" sz="2000" dirty="0"/>
              <a:t>etter hanskebruk</a:t>
            </a:r>
          </a:p>
          <a:p>
            <a:pPr marL="457200" lvl="1" indent="0">
              <a:buSzPct val="80000"/>
              <a:buNone/>
            </a:pPr>
            <a:endParaRPr lang="nb-NO" dirty="0" smtClean="0"/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nb-NO" dirty="0" smtClean="0"/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674" y="3568155"/>
            <a:ext cx="311532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593" y="274638"/>
            <a:ext cx="8592207" cy="1143000"/>
          </a:xfrm>
        </p:spPr>
        <p:txBody>
          <a:bodyPr>
            <a:noAutofit/>
          </a:bodyPr>
          <a:lstStyle/>
          <a:p>
            <a:r>
              <a:rPr lang="nb-NO" sz="4000" b="1" dirty="0" smtClean="0"/>
              <a:t>En viktig del av smittevernet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719237" cy="4290237"/>
          </a:xfrm>
        </p:spPr>
        <p:txBody>
          <a:bodyPr>
            <a:normAutofit/>
          </a:bodyPr>
          <a:lstStyle/>
          <a:p>
            <a:r>
              <a:rPr lang="nb-NO" sz="2400" dirty="0"/>
              <a:t>Renholdet utgjør en viktig del av smittevernet ved norske helseinstitusjoner. </a:t>
            </a: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Renholdere </a:t>
            </a:r>
            <a:r>
              <a:rPr lang="nb-NO" sz="2400" dirty="0"/>
              <a:t>kan </a:t>
            </a:r>
            <a:r>
              <a:rPr lang="nb-NO" sz="2400" dirty="0" smtClean="0"/>
              <a:t>– i likhet med annet personell - </a:t>
            </a:r>
            <a:r>
              <a:rPr lang="nb-NO" sz="2400" dirty="0"/>
              <a:t>også bidra til å spre smitte. </a:t>
            </a:r>
          </a:p>
          <a:p>
            <a:pPr marL="0" indent="0">
              <a:buNone/>
            </a:pPr>
            <a:endParaRPr lang="nb-NO" sz="2400" b="1" dirty="0" smtClean="0"/>
          </a:p>
          <a:p>
            <a:r>
              <a:rPr lang="nb-NO" sz="2400" dirty="0"/>
              <a:t>H</a:t>
            </a:r>
            <a:r>
              <a:rPr lang="nb-NO" sz="2400" dirty="0" smtClean="0"/>
              <a:t>åndhygiene </a:t>
            </a:r>
            <a:r>
              <a:rPr lang="nb-NO" sz="2400" dirty="0"/>
              <a:t>og </a:t>
            </a:r>
            <a:r>
              <a:rPr lang="nb-NO" sz="2400" dirty="0" smtClean="0"/>
              <a:t>riktig bruk                                                     av hansker </a:t>
            </a:r>
            <a:r>
              <a:rPr lang="nb-NO" sz="2400" dirty="0"/>
              <a:t>er viktig for å </a:t>
            </a:r>
            <a:r>
              <a:rPr lang="nb-NO" sz="2400" dirty="0" smtClean="0"/>
              <a:t>hindre                                       smittespredning</a:t>
            </a:r>
            <a:r>
              <a:rPr lang="nb-NO" sz="2400" dirty="0"/>
              <a:t>.</a:t>
            </a:r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335" y="3745318"/>
            <a:ext cx="390177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>
          <a:xfrm>
            <a:off x="-279400" y="479425"/>
            <a:ext cx="9644063" cy="1143000"/>
          </a:xfrm>
        </p:spPr>
        <p:txBody>
          <a:bodyPr>
            <a:noAutofit/>
          </a:bodyPr>
          <a:lstStyle/>
          <a:p>
            <a:pPr marL="342900" indent="-342900" defTabSz="914400"/>
            <a:r>
              <a:rPr lang="nb-NO" altLang="nb-NO" sz="4000" b="1" dirty="0"/>
              <a:t>Hvordan</a:t>
            </a:r>
            <a:r>
              <a:rPr lang="nb-NO" altLang="nb-NO" sz="4000" b="1" i="1" dirty="0"/>
              <a:t> </a:t>
            </a:r>
            <a:r>
              <a:rPr lang="nb-NO" altLang="nb-NO" sz="4000" b="1" dirty="0"/>
              <a:t>bør håndhygiene utføres?</a:t>
            </a:r>
            <a:r>
              <a:rPr lang="nb-NO" altLang="nb-NO" sz="4000" b="1" dirty="0" smtClean="0">
                <a:solidFill>
                  <a:schemeClr val="tx2"/>
                </a:solidFill>
              </a:rPr>
              <a:t/>
            </a:r>
            <a:br>
              <a:rPr lang="nb-NO" altLang="nb-NO" sz="4000" b="1" dirty="0" smtClean="0">
                <a:solidFill>
                  <a:schemeClr val="tx2"/>
                </a:solidFill>
              </a:rPr>
            </a:br>
            <a:endParaRPr lang="nb-NO" altLang="nb-NO" sz="4000" b="1" dirty="0" smtClean="0">
              <a:solidFill>
                <a:schemeClr val="tx2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1799431" y="1698746"/>
            <a:ext cx="54864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200" b="1" dirty="0" smtClean="0">
                <a:solidFill>
                  <a:srgbClr val="003871"/>
                </a:solidFill>
              </a:rPr>
              <a:t>Håndvask eller hånddesinfeksjon?</a:t>
            </a:r>
            <a:endParaRPr lang="nb-NO" sz="2200" b="1" dirty="0">
              <a:solidFill>
                <a:srgbClr val="00387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l="5748" t="5310" r="9002" b="9723"/>
          <a:stretch/>
        </p:blipFill>
        <p:spPr>
          <a:xfrm>
            <a:off x="5867267" y="2708517"/>
            <a:ext cx="3276733" cy="380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5101"/>
            <a:ext cx="4051989" cy="29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865" y="3007931"/>
            <a:ext cx="3870251" cy="376101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5862" y="340280"/>
            <a:ext cx="8229600" cy="797417"/>
          </a:xfrm>
        </p:spPr>
        <p:txBody>
          <a:bodyPr>
            <a:noAutofit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sz="4000" b="1" dirty="0" smtClean="0"/>
              <a:t>Håndvask </a:t>
            </a:r>
            <a:r>
              <a:rPr lang="nb-NO" sz="4000" b="1" dirty="0"/>
              <a:t>eller hånddesinfeksjon?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5862" y="1478897"/>
            <a:ext cx="8210938" cy="4853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Håndhygiene utføres </a:t>
            </a:r>
            <a:r>
              <a:rPr lang="nb-NO" sz="2400" i="1" dirty="0"/>
              <a:t>enten</a:t>
            </a:r>
            <a:r>
              <a:rPr lang="nb-NO" sz="2400" dirty="0"/>
              <a:t> med såpe og vann </a:t>
            </a:r>
            <a:r>
              <a:rPr lang="nb-NO" sz="2400" dirty="0" smtClean="0"/>
              <a:t>                            </a:t>
            </a:r>
            <a:r>
              <a:rPr lang="nb-NO" sz="2400" i="1" dirty="0" smtClean="0"/>
              <a:t>eller </a:t>
            </a:r>
            <a:r>
              <a:rPr lang="nb-NO" sz="2400" dirty="0"/>
              <a:t>med hånddesinfeksjon. </a:t>
            </a:r>
          </a:p>
          <a:p>
            <a:pPr marL="0" indent="0">
              <a:buNone/>
            </a:pPr>
            <a:r>
              <a:rPr lang="nb-NO" sz="2400" dirty="0"/>
              <a:t> </a:t>
            </a:r>
          </a:p>
          <a:p>
            <a:pPr marL="0" indent="0">
              <a:buNone/>
            </a:pPr>
            <a:r>
              <a:rPr lang="nb-NO" sz="2400" dirty="0"/>
              <a:t>Håndvask med såpe og vann er anbefalt når</a:t>
            </a:r>
            <a:r>
              <a:rPr lang="nb-NO" sz="2400" dirty="0" smtClean="0"/>
              <a:t>:</a:t>
            </a:r>
            <a:endParaRPr lang="nb-NO" sz="2400" dirty="0"/>
          </a:p>
          <a:p>
            <a:pPr lvl="1"/>
            <a:r>
              <a:rPr lang="nb-NO" sz="2400" dirty="0"/>
              <a:t>Hendene er synlig tilsølt</a:t>
            </a:r>
          </a:p>
          <a:p>
            <a:pPr lvl="1"/>
            <a:r>
              <a:rPr lang="nb-NO" sz="2400" dirty="0" smtClean="0"/>
              <a:t>Hendene </a:t>
            </a:r>
            <a:r>
              <a:rPr lang="nb-NO" sz="2400" dirty="0"/>
              <a:t>er våte</a:t>
            </a:r>
          </a:p>
          <a:p>
            <a:pPr lvl="1"/>
            <a:r>
              <a:rPr lang="nb-NO" sz="2400" dirty="0"/>
              <a:t>Etter </a:t>
            </a:r>
            <a:r>
              <a:rPr lang="nb-NO" sz="2400" dirty="0" smtClean="0"/>
              <a:t>toalettbesøk</a:t>
            </a:r>
          </a:p>
          <a:p>
            <a:pPr lvl="1"/>
            <a:r>
              <a:rPr lang="nb-NO" sz="2400" dirty="0" smtClean="0"/>
              <a:t>Når man har vært i kontakt med kjemikalier</a:t>
            </a:r>
          </a:p>
          <a:p>
            <a:pPr marL="0" indent="0">
              <a:buNone/>
            </a:pPr>
            <a:r>
              <a:rPr lang="nb-NO" sz="2400" dirty="0" smtClean="0"/>
              <a:t> </a:t>
            </a:r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/>
              <a:t>andre tilfeller anbefales </a:t>
            </a:r>
            <a:r>
              <a:rPr lang="nb-NO" sz="2400" dirty="0" smtClean="0"/>
              <a:t>alkoholbasert hånddesinfeksjonsmiddel</a:t>
            </a:r>
            <a:r>
              <a:rPr lang="nb-NO" sz="2400" dirty="0"/>
              <a:t>. Det er mer </a:t>
            </a:r>
            <a:r>
              <a:rPr lang="nb-NO" sz="2400" dirty="0" smtClean="0"/>
              <a:t>                                          effektivt </a:t>
            </a:r>
            <a:r>
              <a:rPr lang="nb-NO" sz="2400" dirty="0"/>
              <a:t>og mer skånsomt for </a:t>
            </a:r>
            <a:r>
              <a:rPr lang="nb-NO" sz="2400" dirty="0" smtClean="0"/>
              <a:t>huden.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371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8" y="1860698"/>
            <a:ext cx="8285304" cy="4508203"/>
          </a:xfrm>
        </p:spPr>
      </p:pic>
      <p:sp>
        <p:nvSpPr>
          <p:cNvPr id="3584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4000" b="1" dirty="0" smtClean="0">
                <a:solidFill>
                  <a:srgbClr val="1F497D"/>
                </a:solidFill>
              </a:rPr>
              <a:t>Hånddesinfeksjon på 1-2-3</a:t>
            </a:r>
            <a:endParaRPr lang="nb-NO" altLang="nb-NO" sz="4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b="18286"/>
          <a:stretch/>
        </p:blipFill>
        <p:spPr>
          <a:xfrm>
            <a:off x="1329069" y="-1"/>
            <a:ext cx="6624083" cy="64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570" y="1777481"/>
            <a:ext cx="2687217" cy="403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869" y="297028"/>
            <a:ext cx="8902262" cy="1143000"/>
          </a:xfrm>
        </p:spPr>
        <p:txBody>
          <a:bodyPr>
            <a:normAutofit/>
          </a:bodyPr>
          <a:lstStyle/>
          <a:p>
            <a:r>
              <a:rPr lang="nb-NO" sz="4000" b="1" dirty="0" smtClean="0"/>
              <a:t>Hvordan utføre håndvask?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5860" y="1600200"/>
            <a:ext cx="7389845" cy="497788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nb-NO" sz="4400" dirty="0" smtClean="0"/>
              <a:t>Benytt mild, flytende såpe og lunkent vann. </a:t>
            </a:r>
          </a:p>
          <a:p>
            <a:pPr marL="0" lvl="0" indent="0">
              <a:buNone/>
            </a:pPr>
            <a:endParaRPr lang="nb-NO" sz="4400" dirty="0"/>
          </a:p>
          <a:p>
            <a:r>
              <a:rPr lang="nb-NO" sz="3600" dirty="0"/>
              <a:t>Fukt hender og håndledd under lunkent, </a:t>
            </a:r>
            <a:r>
              <a:rPr lang="nb-NO" sz="3600" dirty="0" smtClean="0"/>
              <a:t>                                  rennende </a:t>
            </a:r>
            <a:r>
              <a:rPr lang="nb-NO" sz="3600" dirty="0"/>
              <a:t>vann. </a:t>
            </a:r>
          </a:p>
          <a:p>
            <a:r>
              <a:rPr lang="nb-NO" sz="3600" dirty="0"/>
              <a:t>Tilsett en eller to pump med såpe i en </a:t>
            </a:r>
            <a:r>
              <a:rPr lang="nb-NO" sz="3600" dirty="0" smtClean="0"/>
              <a:t>                                             håndflate</a:t>
            </a:r>
            <a:r>
              <a:rPr lang="nb-NO" sz="3600" dirty="0"/>
              <a:t>. </a:t>
            </a:r>
          </a:p>
          <a:p>
            <a:r>
              <a:rPr lang="nb-NO" sz="3600" dirty="0" smtClean="0"/>
              <a:t>Gni såpen over </a:t>
            </a:r>
            <a:r>
              <a:rPr lang="nb-NO" sz="3600" dirty="0"/>
              <a:t>alle flater på begge </a:t>
            </a:r>
            <a:r>
              <a:rPr lang="nb-NO" sz="3600" dirty="0" smtClean="0"/>
              <a:t>                                            hender, inkludert </a:t>
            </a:r>
            <a:r>
              <a:rPr lang="nb-NO" sz="3600" dirty="0"/>
              <a:t>håndledd. </a:t>
            </a:r>
          </a:p>
          <a:p>
            <a:r>
              <a:rPr lang="nb-NO" sz="3600" dirty="0"/>
              <a:t>Skyll hendene grundig under lunkent, </a:t>
            </a:r>
            <a:r>
              <a:rPr lang="nb-NO" sz="3600" dirty="0" smtClean="0"/>
              <a:t>                                       rennende </a:t>
            </a:r>
            <a:r>
              <a:rPr lang="nb-NO" sz="3600" dirty="0"/>
              <a:t>vann.</a:t>
            </a:r>
          </a:p>
          <a:p>
            <a:r>
              <a:rPr lang="nb-NO" sz="3600" dirty="0"/>
              <a:t>Klapptørk hendene godt med rent engangs </a:t>
            </a:r>
            <a:r>
              <a:rPr lang="nb-NO" sz="3600" dirty="0" smtClean="0"/>
              <a:t>                              papirhåndkle</a:t>
            </a:r>
            <a:r>
              <a:rPr lang="nb-NO" sz="3600" dirty="0"/>
              <a:t>.</a:t>
            </a:r>
          </a:p>
          <a:p>
            <a:r>
              <a:rPr lang="nb-NO" sz="3600" dirty="0"/>
              <a:t>Håndbetjente kraner stenges med det brukte </a:t>
            </a:r>
            <a:r>
              <a:rPr lang="nb-NO" sz="3600" dirty="0" smtClean="0"/>
              <a:t>             papirhåndkleet</a:t>
            </a:r>
            <a:r>
              <a:rPr lang="nb-NO" sz="3600" dirty="0"/>
              <a:t>.</a:t>
            </a:r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pPr marL="0" indent="0">
              <a:buNone/>
            </a:pPr>
            <a:r>
              <a:rPr lang="nb-NO" sz="4400" dirty="0"/>
              <a:t>Å utføre </a:t>
            </a:r>
            <a:r>
              <a:rPr lang="nb-NO" sz="4400" dirty="0" smtClean="0"/>
              <a:t>håndvask tar </a:t>
            </a:r>
            <a:r>
              <a:rPr lang="nb-NO" sz="4400" dirty="0">
                <a:solidFill>
                  <a:srgbClr val="FF0000"/>
                </a:solidFill>
              </a:rPr>
              <a:t>40-60 sekunder. </a:t>
            </a:r>
            <a:endParaRPr lang="nb-NO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44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215320" y="6013297"/>
            <a:ext cx="24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*</a:t>
            </a:r>
            <a:r>
              <a:rPr lang="nb-NO" dirty="0" smtClean="0">
                <a:hlinkClick r:id="rId4"/>
              </a:rPr>
              <a:t>lenke til opplæringsfilm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91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894" y="3966719"/>
            <a:ext cx="1626781" cy="24401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4000" b="1" dirty="0" smtClean="0">
                <a:solidFill>
                  <a:srgbClr val="1F497D"/>
                </a:solidFill>
              </a:rPr>
              <a:t>Når skal du utføre håndhygiene?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sz="2400" dirty="0"/>
              <a:t>Utfør alltid håndhygiene før du starter arbeidet på et nytt rom. Det gjelder uavhengig av type </a:t>
            </a:r>
            <a:r>
              <a:rPr lang="nb-NO" sz="2400" dirty="0" smtClean="0"/>
              <a:t>rom.</a:t>
            </a:r>
          </a:p>
          <a:p>
            <a:pPr marL="0" lvl="0" indent="0">
              <a:buNone/>
            </a:pPr>
            <a:endParaRPr lang="nb-NO" sz="2400" dirty="0"/>
          </a:p>
          <a:p>
            <a:pPr lvl="0"/>
            <a:r>
              <a:rPr lang="nb-NO" sz="2400" dirty="0"/>
              <a:t>Dersom du tar på ting som er tilsølt, med for eksempel urin, avføring eller blod, må du utføre håndhygiene før du fortsetter med arbeidet på rommet. </a:t>
            </a:r>
            <a:r>
              <a:rPr lang="nb-NO" sz="2400" dirty="0" smtClean="0"/>
              <a:t>Har du brukt hansker </a:t>
            </a:r>
            <a:r>
              <a:rPr lang="nb-NO" sz="2400" dirty="0"/>
              <a:t>må du ta dem av og utføre håndhygiene før du fortsetter arbeidet</a:t>
            </a:r>
            <a:r>
              <a:rPr lang="nb-NO" sz="2400" dirty="0" smtClean="0"/>
              <a:t>.</a:t>
            </a:r>
          </a:p>
          <a:p>
            <a:pPr marL="0" lvl="0" indent="0">
              <a:buNone/>
            </a:pPr>
            <a:endParaRPr lang="nb-NO" sz="2400" dirty="0" smtClean="0"/>
          </a:p>
          <a:p>
            <a:r>
              <a:rPr lang="nb-NO" sz="2400" dirty="0"/>
              <a:t>Utfør alltid håndhygiene etter at du er </a:t>
            </a:r>
            <a:r>
              <a:rPr lang="nb-NO" sz="2400" dirty="0" smtClean="0"/>
              <a:t>ferdig med å            rengjøre et rom, uansett om du har hatt hansker på             eller ikke. </a:t>
            </a:r>
          </a:p>
          <a:p>
            <a:pPr lvl="0"/>
            <a:endParaRPr lang="nb-NO" sz="2400" dirty="0"/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530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-ppt-mal_101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3158</TotalTime>
  <Words>726</Words>
  <Application>Microsoft Office PowerPoint</Application>
  <PresentationFormat>Skjermfremvisning (4:3)</PresentationFormat>
  <Paragraphs>116</Paragraphs>
  <Slides>18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FHI-ppt-mal_101212</vt:lpstr>
      <vt:lpstr>PowerPoint-presentasjon</vt:lpstr>
      <vt:lpstr>Innhold</vt:lpstr>
      <vt:lpstr>En viktig del av smittevernet</vt:lpstr>
      <vt:lpstr>Hvordan bør håndhygiene utføres? </vt:lpstr>
      <vt:lpstr> Håndvask eller hånddesinfeksjon? </vt:lpstr>
      <vt:lpstr>Hånddesinfeksjon på 1-2-3</vt:lpstr>
      <vt:lpstr>PowerPoint-presentasjon</vt:lpstr>
      <vt:lpstr>Hvordan utføre håndvask?</vt:lpstr>
      <vt:lpstr>Når skal du utføre håndhygiene?</vt:lpstr>
      <vt:lpstr>Forutsetninger for effektiv håndhygiene</vt:lpstr>
      <vt:lpstr>Bruk av hansker</vt:lpstr>
      <vt:lpstr>Når bør du bruke hansker?</vt:lpstr>
      <vt:lpstr>Andre tips om hansker</vt:lpstr>
      <vt:lpstr>Oppbevaring av rene hansker</vt:lpstr>
      <vt:lpstr>Påkledning av hansker</vt:lpstr>
      <vt:lpstr>Avkledning av hansker</vt:lpstr>
      <vt:lpstr>Oppsummering</vt:lpstr>
      <vt:lpstr>Referanser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Folkehelseinstituttet</dc:title>
  <dc:creator>Fagernes, Mette</dc:creator>
  <cp:lastModifiedBy>Fagernes, Mette</cp:lastModifiedBy>
  <cp:revision>176</cp:revision>
  <cp:lastPrinted>2012-03-28T06:28:25Z</cp:lastPrinted>
  <dcterms:created xsi:type="dcterms:W3CDTF">2016-04-03T11:52:31Z</dcterms:created>
  <dcterms:modified xsi:type="dcterms:W3CDTF">2020-02-25T09:39:44Z</dcterms:modified>
</cp:coreProperties>
</file>