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404" r:id="rId5"/>
    <p:sldId id="443" r:id="rId6"/>
    <p:sldId id="405" r:id="rId7"/>
    <p:sldId id="450" r:id="rId8"/>
    <p:sldId id="449" r:id="rId9"/>
    <p:sldId id="451" r:id="rId10"/>
    <p:sldId id="408" r:id="rId11"/>
    <p:sldId id="384" r:id="rId12"/>
    <p:sldId id="446" r:id="rId13"/>
    <p:sldId id="382" r:id="rId14"/>
    <p:sldId id="385" r:id="rId15"/>
    <p:sldId id="388" r:id="rId16"/>
    <p:sldId id="387" r:id="rId17"/>
    <p:sldId id="390" r:id="rId18"/>
    <p:sldId id="386" r:id="rId19"/>
    <p:sldId id="383" r:id="rId20"/>
    <p:sldId id="391" r:id="rId21"/>
    <p:sldId id="428" r:id="rId22"/>
    <p:sldId id="381" r:id="rId23"/>
  </p:sldIdLst>
  <p:sldSz cx="12192000" cy="6858000"/>
  <p:notesSz cx="6805613" cy="99441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1F1F1"/>
    <a:srgbClr val="1A3666"/>
    <a:srgbClr val="269A4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62478" autoAdjust="0"/>
  </p:normalViewPr>
  <p:slideViewPr>
    <p:cSldViewPr snapToGrid="0">
      <p:cViewPr varScale="1">
        <p:scale>
          <a:sx n="87" d="100"/>
          <a:sy n="87" d="100"/>
        </p:scale>
        <p:origin x="1458"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87" d="100"/>
          <a:sy n="87" d="100"/>
        </p:scale>
        <p:origin x="2112" y="-8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C7CF6AE1-1E6F-44FA-A1FC-771B8A89E211}" type="datetimeFigureOut">
              <a:rPr lang="nb-NO" smtClean="0"/>
              <a:t>22.03.2019</a:t>
            </a:fld>
            <a:endParaRPr lang="nb-NO"/>
          </a:p>
        </p:txBody>
      </p:sp>
      <p:sp>
        <p:nvSpPr>
          <p:cNvPr id="4" name="Plassholder for lysbil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3EDB0897-62B0-4C60-809C-BFFB55A7C902}" type="slidenum">
              <a:rPr lang="nb-NO" smtClean="0"/>
              <a:t>‹#›</a:t>
            </a:fld>
            <a:endParaRPr lang="nb-NO"/>
          </a:p>
        </p:txBody>
      </p:sp>
    </p:spTree>
    <p:extLst>
      <p:ext uri="{BB962C8B-B14F-4D97-AF65-F5344CB8AC3E}">
        <p14:creationId xmlns:p14="http://schemas.microsoft.com/office/powerpoint/2010/main" val="21821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0" kern="1200" dirty="0" smtClean="0">
                <a:solidFill>
                  <a:schemeClr val="tx1"/>
                </a:solidFill>
                <a:effectLst/>
              </a:rPr>
              <a:t>Vår visjon er bedre helse for alle. Vi vil søke nye løsninger for å beskytte liv og for å styrke helse og livskvalitet i hele befolkningen. Dette er vår strategi for 2019-2024.</a:t>
            </a:r>
            <a:endParaRPr lang="nb-NO" i="0" dirty="0"/>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a:t>
            </a:fld>
            <a:endParaRPr lang="nb-NO">
              <a:solidFill>
                <a:prstClr val="black"/>
              </a:solidFill>
            </a:endParaRPr>
          </a:p>
        </p:txBody>
      </p:sp>
    </p:spTree>
    <p:extLst>
      <p:ext uri="{BB962C8B-B14F-4D97-AF65-F5344CB8AC3E}">
        <p14:creationId xmlns:p14="http://schemas.microsoft.com/office/powerpoint/2010/main" val="243115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God beredskap bygger på kunnskap. Takket være nye data og analysemetoder er det i økende grad mulig å beskrive fremtidsscenarier for ulike trusler mot liv og helse – og konsekvensene av dem.</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Dette innebærer for eksempel at vi beskriver sykdomsbyrden, men også utvikler matematiske modeller for hvordan sykdomsbyrden vil kunne bli i fremtiden. </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Modellering kan også vise forventet effekt av folkehelsetiltak før de iverksettes, for eksempel etter introduksjon av nye vaksiner.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i="0" dirty="0" smtClean="0"/>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10</a:t>
            </a:fld>
            <a:endParaRPr lang="nb-NO">
              <a:solidFill>
                <a:prstClr val="black"/>
              </a:solidFill>
            </a:endParaRPr>
          </a:p>
        </p:txBody>
      </p:sp>
    </p:spTree>
    <p:extLst>
      <p:ext uri="{BB962C8B-B14F-4D97-AF65-F5344CB8AC3E}">
        <p14:creationId xmlns:p14="http://schemas.microsoft.com/office/powerpoint/2010/main" val="1159207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kern="1200" dirty="0" smtClean="0">
                <a:solidFill>
                  <a:schemeClr val="tx1"/>
                </a:solidFill>
                <a:effectLst/>
                <a:latin typeface="+mn-lt"/>
                <a:ea typeface="+mn-ea"/>
                <a:cs typeface="+mn-cs"/>
              </a:rPr>
              <a:t>Det samles og lagres stadig mer data om helse og helse- og</a:t>
            </a:r>
            <a:r>
              <a:rPr lang="nb-NO" sz="1200" i="0" kern="1200" baseline="0" dirty="0" smtClean="0">
                <a:solidFill>
                  <a:schemeClr val="tx1"/>
                </a:solidFill>
                <a:effectLst/>
                <a:latin typeface="+mn-lt"/>
                <a:ea typeface="+mn-ea"/>
                <a:cs typeface="+mn-cs"/>
              </a:rPr>
              <a:t> omsorgs</a:t>
            </a:r>
            <a:r>
              <a:rPr lang="nb-NO" sz="1200" i="0" kern="1200" dirty="0" smtClean="0">
                <a:solidFill>
                  <a:schemeClr val="tx1"/>
                </a:solidFill>
                <a:effectLst/>
                <a:latin typeface="+mn-lt"/>
                <a:ea typeface="+mn-ea"/>
                <a:cs typeface="+mn-cs"/>
              </a:rPr>
              <a:t>tjenester. Nye avanserte analysemetoder, som maskinlæring, vil kunne hjelpe oss å utforske disse komplekse helsedataene på nye måter. Dette kan brukes til å avdekke mønstre og gi ny kunnskap om helse og helse- og omsorgstjenester.</a:t>
            </a:r>
          </a:p>
          <a:p>
            <a:endParaRPr lang="nb-NO" sz="120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11</a:t>
            </a:fld>
            <a:endParaRPr lang="nb-NO">
              <a:solidFill>
                <a:prstClr val="black"/>
              </a:solidFill>
            </a:endParaRPr>
          </a:p>
        </p:txBody>
      </p:sp>
    </p:spTree>
    <p:extLst>
      <p:ext uri="{BB962C8B-B14F-4D97-AF65-F5344CB8AC3E}">
        <p14:creationId xmlns:p14="http://schemas.microsoft.com/office/powerpoint/2010/main" val="38453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Folkehelseinstituttet skal delta i det offentlige ordskiftet på egne fagområder, og være åpen om vitenskapelig usikkerhet og ulike syn på faglige spørsmål.</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Folkehelseinstituttet skal kommunisere kunnskap og råd til våre brukere, og møte dem på deres premisser. Vi skal involvere våre brukere for å sikre at vi leverer kunnskap med høy kvalitet og relevans. Vi skal være pådrivere og gode samarbeidspartnere nasjonalt og internasjonalt.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12</a:t>
            </a:fld>
            <a:endParaRPr lang="nb-NO">
              <a:solidFill>
                <a:prstClr val="black"/>
              </a:solidFill>
            </a:endParaRPr>
          </a:p>
        </p:txBody>
      </p:sp>
    </p:spTree>
    <p:extLst>
      <p:ext uri="{BB962C8B-B14F-4D97-AF65-F5344CB8AC3E}">
        <p14:creationId xmlns:p14="http://schemas.microsoft.com/office/powerpoint/2010/main" val="205925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Jo tidligere vi har informasjon om nye sykdomstilfeller, desto tidligere kan vi handle. Instituttets evne til å respondere raskt ved utbrudd og andre helsetrusler avhenger av hvor raskt vi får oppdatert informasjon. </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Ved hjelp av nye løsninger for innrapportering og nye informasjonsmodeller kan vi få data om sykdomsutbrudd og helsetrusler i samme øyeblikk som de registreres.</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13</a:t>
            </a:fld>
            <a:endParaRPr lang="nb-NO">
              <a:solidFill>
                <a:prstClr val="black"/>
              </a:solidFill>
            </a:endParaRPr>
          </a:p>
        </p:txBody>
      </p:sp>
    </p:spTree>
    <p:extLst>
      <p:ext uri="{BB962C8B-B14F-4D97-AF65-F5344CB8AC3E}">
        <p14:creationId xmlns:p14="http://schemas.microsoft.com/office/powerpoint/2010/main" val="328363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Helse skapes først og fremst utenfor helse- og omsorgstjenestene. </a:t>
            </a:r>
            <a:br>
              <a:rPr lang="nb-NO" sz="1200" i="0" kern="1200" dirty="0" smtClean="0">
                <a:solidFill>
                  <a:schemeClr val="tx1"/>
                </a:solidFill>
                <a:effectLst/>
                <a:latin typeface="+mn-lt"/>
                <a:ea typeface="+mn-ea"/>
                <a:cs typeface="+mn-cs"/>
              </a:rPr>
            </a:br>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Det er store muligheter for å fremme helse og livskvalitet gjennom samarbeid på tvers av samfunnssektorer.  For å få det til må vi ha mer kunnskap om hvordan helse påvirkes av for eksempel utdanning, arbeidsliv, matvaner og bymiljø.</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For å undersøke disse faktorene må vi kombinere helsedata med informasjon fra sektorer vi tradisjonelt ikke har inkludert i våre analyser, og inngå nye tettere samarbeid, for eksempel med velferdstjenestene.</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14</a:t>
            </a:fld>
            <a:endParaRPr lang="nb-NO">
              <a:solidFill>
                <a:prstClr val="black"/>
              </a:solidFill>
            </a:endParaRPr>
          </a:p>
        </p:txBody>
      </p:sp>
    </p:spTree>
    <p:extLst>
      <p:ext uri="{BB962C8B-B14F-4D97-AF65-F5344CB8AC3E}">
        <p14:creationId xmlns:p14="http://schemas.microsoft.com/office/powerpoint/2010/main" val="17633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Det har aldri vært så mye informasjon om helse å forholde seg til som i dag og det publiseres stadig større mengder forskning av varierende kvalitet. </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Vi vil bidra til informerte beslutninger om helse ved å oppsummere kunnskap raskere, på flere områder og gjøre informasjon tilgjengelig i brukervennlige formater og ved å bidra til at befolkningen blir god til å vurdere kvaliteten på kunnskap selv.</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15</a:t>
            </a:fld>
            <a:endParaRPr lang="nb-NO">
              <a:solidFill>
                <a:prstClr val="black"/>
              </a:solidFill>
            </a:endParaRPr>
          </a:p>
        </p:txBody>
      </p:sp>
    </p:spTree>
    <p:extLst>
      <p:ext uri="{BB962C8B-B14F-4D97-AF65-F5344CB8AC3E}">
        <p14:creationId xmlns:p14="http://schemas.microsoft.com/office/powerpoint/2010/main" val="3053613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Vi er opptatt av at helsedata raskest mulig skal bli tilgjengelige for samfunnsnyttig forskning og analyse i og utenfor instituttet, og vi skal være pådrivere for enklere tilgang til data, og kortere vei fra idé til innovasjon og </a:t>
            </a:r>
            <a:r>
              <a:rPr lang="nb-NO" sz="1200" i="0" kern="1200" dirty="0" err="1" smtClean="0">
                <a:solidFill>
                  <a:schemeClr val="tx1"/>
                </a:solidFill>
                <a:effectLst/>
                <a:latin typeface="+mn-lt"/>
                <a:ea typeface="+mn-ea"/>
                <a:cs typeface="+mn-cs"/>
              </a:rPr>
              <a:t>samfunnsnytte</a:t>
            </a:r>
            <a:r>
              <a:rPr lang="nb-NO" sz="1200" i="0" kern="1200" dirty="0" smtClean="0">
                <a:solidFill>
                  <a:schemeClr val="tx1"/>
                </a:solidFill>
                <a:effectLst/>
                <a:latin typeface="+mn-lt"/>
                <a:ea typeface="+mn-ea"/>
                <a:cs typeface="+mn-cs"/>
              </a:rPr>
              <a:t>.</a:t>
            </a:r>
          </a:p>
          <a:p>
            <a:r>
              <a:rPr lang="nb-NO" sz="1200" i="0" kern="1200" dirty="0" smtClean="0">
                <a:solidFill>
                  <a:schemeClr val="tx1"/>
                </a:solidFill>
                <a:effectLst/>
                <a:latin typeface="+mn-lt"/>
                <a:ea typeface="+mn-ea"/>
                <a:cs typeface="+mn-cs"/>
              </a:rPr>
              <a:t> </a:t>
            </a:r>
          </a:p>
          <a:p>
            <a:r>
              <a:rPr lang="nb-NO" sz="1200" i="0" kern="1200" dirty="0" smtClean="0">
                <a:solidFill>
                  <a:schemeClr val="tx1"/>
                </a:solidFill>
                <a:effectLst/>
                <a:latin typeface="+mn-lt"/>
                <a:ea typeface="+mn-ea"/>
                <a:cs typeface="+mn-cs"/>
              </a:rPr>
              <a:t>Det unike datagrunnlaget i den norske mor og barn-undersøkelsen (</a:t>
            </a:r>
            <a:r>
              <a:rPr lang="nb-NO" sz="1200" i="0" kern="1200" dirty="0" err="1" smtClean="0">
                <a:solidFill>
                  <a:schemeClr val="tx1"/>
                </a:solidFill>
                <a:effectLst/>
                <a:latin typeface="+mn-lt"/>
                <a:ea typeface="+mn-ea"/>
                <a:cs typeface="+mn-cs"/>
              </a:rPr>
              <a:t>MoBa</a:t>
            </a:r>
            <a:r>
              <a:rPr lang="nb-NO" sz="1200" i="0" kern="1200" dirty="0" smtClean="0">
                <a:solidFill>
                  <a:schemeClr val="tx1"/>
                </a:solidFill>
                <a:effectLst/>
                <a:latin typeface="+mn-lt"/>
                <a:ea typeface="+mn-ea"/>
                <a:cs typeface="+mn-cs"/>
              </a:rPr>
              <a:t>) kan utnyttes enda bedre, for eksempel i kombinasjon med data om utdanning, integrering og boforhold. Det kan igjen gi grunnlag for nye folkehelsetiltak. </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16</a:t>
            </a:fld>
            <a:endParaRPr lang="nb-NO">
              <a:solidFill>
                <a:prstClr val="black"/>
              </a:solidFill>
            </a:endParaRPr>
          </a:p>
        </p:txBody>
      </p:sp>
    </p:spTree>
    <p:extLst>
      <p:ext uri="{BB962C8B-B14F-4D97-AF65-F5344CB8AC3E}">
        <p14:creationId xmlns:p14="http://schemas.microsoft.com/office/powerpoint/2010/main" val="3584316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Helseutfordringene vi </a:t>
            </a:r>
            <a:r>
              <a:rPr lang="nb-NO" sz="1200" i="0" kern="1200" smtClean="0">
                <a:solidFill>
                  <a:schemeClr val="tx1"/>
                </a:solidFill>
                <a:effectLst/>
                <a:latin typeface="+mn-lt"/>
                <a:ea typeface="+mn-ea"/>
                <a:cs typeface="+mn-cs"/>
              </a:rPr>
              <a:t>står overfor </a:t>
            </a:r>
            <a:r>
              <a:rPr lang="nb-NO" sz="1200" i="0" kern="1200" dirty="0" smtClean="0">
                <a:solidFill>
                  <a:schemeClr val="tx1"/>
                </a:solidFill>
                <a:effectLst/>
                <a:latin typeface="+mn-lt"/>
                <a:ea typeface="+mn-ea"/>
                <a:cs typeface="+mn-cs"/>
              </a:rPr>
              <a:t>i Norge blir stadig mer globale og krever internasjonalt samarbeid. Folkehelseinstituttet vil styrke sitt internasjonale engasjement og samarbeide med lav- og mellominntektsland for å nå FNs </a:t>
            </a:r>
            <a:r>
              <a:rPr lang="nb-NO" sz="1200" i="0" kern="1200" dirty="0" err="1" smtClean="0">
                <a:solidFill>
                  <a:schemeClr val="tx1"/>
                </a:solidFill>
                <a:effectLst/>
                <a:latin typeface="+mn-lt"/>
                <a:ea typeface="+mn-ea"/>
                <a:cs typeface="+mn-cs"/>
              </a:rPr>
              <a:t>bærekraftsmål</a:t>
            </a:r>
            <a:r>
              <a:rPr lang="nb-NO" sz="1200" i="0" kern="1200" dirty="0" smtClean="0">
                <a:solidFill>
                  <a:schemeClr val="tx1"/>
                </a:solidFill>
                <a:effectLst/>
                <a:latin typeface="+mn-lt"/>
                <a:ea typeface="+mn-ea"/>
                <a:cs typeface="+mn-cs"/>
              </a:rPr>
              <a:t> mot 2030.</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Vi vil prioritere innsats internasjonalt der vi har ekspertise nasjonalt.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17</a:t>
            </a:fld>
            <a:endParaRPr lang="nb-NO">
              <a:solidFill>
                <a:prstClr val="black"/>
              </a:solidFill>
            </a:endParaRPr>
          </a:p>
        </p:txBody>
      </p:sp>
    </p:spTree>
    <p:extLst>
      <p:ext uri="{BB962C8B-B14F-4D97-AF65-F5344CB8AC3E}">
        <p14:creationId xmlns:p14="http://schemas.microsoft.com/office/powerpoint/2010/main" val="184845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kern="1200" dirty="0" smtClean="0">
                <a:solidFill>
                  <a:schemeClr val="tx1"/>
                </a:solidFill>
                <a:effectLst/>
                <a:latin typeface="+mn-lt"/>
                <a:ea typeface="+mn-ea"/>
                <a:cs typeface="+mn-cs"/>
              </a:rPr>
              <a:t>Vi er opptatt av et godt og tett forhold til våre brukere, partnere og oppdragsgivere. Satsningene har som mål at vår kunnskap, råd og tjenester skal utvikles slik at de kommer til bedre nytte.</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18</a:t>
            </a:fld>
            <a:endParaRPr lang="nb-NO">
              <a:solidFill>
                <a:prstClr val="black"/>
              </a:solidFill>
            </a:endParaRPr>
          </a:p>
        </p:txBody>
      </p:sp>
    </p:spTree>
    <p:extLst>
      <p:ext uri="{BB962C8B-B14F-4D97-AF65-F5344CB8AC3E}">
        <p14:creationId xmlns:p14="http://schemas.microsoft.com/office/powerpoint/2010/main" val="2460657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EDB0897-62B0-4C60-809C-BFFB55A7C902}" type="slidenum">
              <a:rPr lang="nb-NO" smtClean="0"/>
              <a:t>19</a:t>
            </a:fld>
            <a:endParaRPr lang="nb-NO"/>
          </a:p>
        </p:txBody>
      </p:sp>
    </p:spTree>
    <p:extLst>
      <p:ext uri="{BB962C8B-B14F-4D97-AF65-F5344CB8AC3E}">
        <p14:creationId xmlns:p14="http://schemas.microsoft.com/office/powerpoint/2010/main" val="332340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0" strike="noStrike" kern="1200" dirty="0" smtClean="0">
                <a:solidFill>
                  <a:schemeClr val="tx1"/>
                </a:solidFill>
                <a:effectLst/>
              </a:rPr>
              <a:t>FNs </a:t>
            </a:r>
            <a:r>
              <a:rPr lang="nb-NO" i="0" strike="noStrike" kern="1200" dirty="0" err="1" smtClean="0">
                <a:solidFill>
                  <a:schemeClr val="tx1"/>
                </a:solidFill>
                <a:effectLst/>
              </a:rPr>
              <a:t>bærekraftsmål</a:t>
            </a:r>
            <a:r>
              <a:rPr lang="nb-NO" i="0" strike="noStrike" kern="1200" dirty="0" smtClean="0">
                <a:solidFill>
                  <a:schemeClr val="tx1"/>
                </a:solidFill>
                <a:effectLst/>
              </a:rPr>
              <a:t> er de overordnede målene for Folkehelseinstituttet. Det tredje målet om god helse er det sentrale: «Sikre god helse og fremme livskvalitet for alle, uansett alder.» Men alle de 17 målene henger sammen. </a:t>
            </a:r>
          </a:p>
          <a:p>
            <a:r>
              <a:rPr lang="nb-NO" i="0" strike="noStrike" kern="1200" dirty="0" smtClean="0">
                <a:solidFill>
                  <a:schemeClr val="tx1"/>
                </a:solidFill>
                <a:effectLst/>
              </a:rPr>
              <a:t> </a:t>
            </a:r>
          </a:p>
          <a:p>
            <a:r>
              <a:rPr lang="nb-NO" i="0" strike="noStrike" kern="1200" dirty="0" smtClean="0">
                <a:solidFill>
                  <a:schemeClr val="tx1"/>
                </a:solidFill>
                <a:effectLst/>
              </a:rPr>
              <a:t>Folkehelse handler om å fremme helse, forebygge sykdom og tidlig død, og beskytte mot helseskade. For å nå målet om bedre helse og livskvalitet for alle, jevnere fordelt, må vi arbeide for </a:t>
            </a:r>
            <a:r>
              <a:rPr lang="nb-NO" i="0" strike="noStrike" kern="1200" dirty="0" err="1" smtClean="0">
                <a:solidFill>
                  <a:schemeClr val="tx1"/>
                </a:solidFill>
                <a:effectLst/>
              </a:rPr>
              <a:t>bærekraftsmålene</a:t>
            </a:r>
            <a:r>
              <a:rPr lang="nb-NO" i="0" strike="noStrike" kern="1200" dirty="0" smtClean="0">
                <a:solidFill>
                  <a:schemeClr val="tx1"/>
                </a:solidFill>
                <a:effectLst/>
              </a:rPr>
              <a:t> om å utrydde fattigdom og sult, bekjempe ulikhet og stoppe klimaendringene innen 2030. </a:t>
            </a:r>
          </a:p>
          <a:p>
            <a:r>
              <a:rPr lang="nb-NO" i="0" strike="noStrike" kern="1200" dirty="0" smtClean="0">
                <a:solidFill>
                  <a:schemeClr val="tx1"/>
                </a:solidFill>
                <a:effectLst/>
              </a:rPr>
              <a:t> </a:t>
            </a:r>
          </a:p>
          <a:p>
            <a:r>
              <a:rPr lang="nb-NO" i="0" strike="noStrike" kern="1200" dirty="0" smtClean="0">
                <a:solidFill>
                  <a:schemeClr val="tx1"/>
                </a:solidFill>
                <a:effectLst/>
              </a:rPr>
              <a:t>Målene for folkehelsearbeid i Norge gjorde vi til våre egne da vi utviklet den forrige strategien i 2014. I kortform ser dere dem på bildet. De tre målene er:</a:t>
            </a:r>
          </a:p>
          <a:p>
            <a:r>
              <a:rPr lang="nb-NO" i="0" strike="noStrike" kern="1200" dirty="0" smtClean="0">
                <a:solidFill>
                  <a:schemeClr val="tx1"/>
                </a:solidFill>
                <a:effectLst/>
              </a:rPr>
              <a:t>-</a:t>
            </a:r>
            <a:r>
              <a:rPr lang="nb-NO" i="0" strike="noStrike" kern="1200" baseline="0" dirty="0" smtClean="0">
                <a:solidFill>
                  <a:schemeClr val="tx1"/>
                </a:solidFill>
                <a:effectLst/>
              </a:rPr>
              <a:t> </a:t>
            </a:r>
            <a:r>
              <a:rPr lang="nb-NO" i="0" strike="noStrike" kern="1200" dirty="0" smtClean="0">
                <a:solidFill>
                  <a:schemeClr val="tx1"/>
                </a:solidFill>
                <a:effectLst/>
              </a:rPr>
              <a:t>Norge skal være blant de tre landene i verden som har høyest levealder</a:t>
            </a:r>
          </a:p>
          <a:p>
            <a:pPr lvl="0"/>
            <a:r>
              <a:rPr lang="nb-NO" i="0" strike="noStrike" kern="1200" dirty="0" smtClean="0">
                <a:solidFill>
                  <a:schemeClr val="tx1"/>
                </a:solidFill>
                <a:effectLst/>
              </a:rPr>
              <a:t>- Befolkningen skal oppleve flere leveår med god helse og trivsel</a:t>
            </a:r>
          </a:p>
          <a:p>
            <a:pPr lvl="0"/>
            <a:r>
              <a:rPr lang="nb-NO" i="0" strike="noStrike" kern="1200" dirty="0" smtClean="0">
                <a:solidFill>
                  <a:schemeClr val="tx1"/>
                </a:solidFill>
                <a:effectLst/>
              </a:rPr>
              <a:t>-</a:t>
            </a:r>
            <a:r>
              <a:rPr lang="nb-NO" i="0" strike="noStrike" kern="1200" baseline="0" dirty="0" smtClean="0">
                <a:solidFill>
                  <a:schemeClr val="tx1"/>
                </a:solidFill>
                <a:effectLst/>
              </a:rPr>
              <a:t> </a:t>
            </a:r>
            <a:r>
              <a:rPr lang="nb-NO" i="0" strike="noStrike" kern="1200" dirty="0" smtClean="0">
                <a:solidFill>
                  <a:schemeClr val="tx1"/>
                </a:solidFill>
                <a:effectLst/>
              </a:rPr>
              <a:t>Vi skal skape et samfunn som fremmer helse i hele befolkningen og reduserer sosiale helseforskjeller</a:t>
            </a:r>
          </a:p>
          <a:p>
            <a:endParaRPr lang="nb-NO" i="0" strike="noStrike" kern="1200" dirty="0" smtClean="0">
              <a:solidFill>
                <a:schemeClr val="tx1"/>
              </a:solidFill>
              <a:effectLst/>
            </a:endParaRPr>
          </a:p>
          <a:p>
            <a:r>
              <a:rPr lang="nb-NO" i="0" strike="noStrike" kern="1200" dirty="0" smtClean="0">
                <a:solidFill>
                  <a:schemeClr val="tx1"/>
                </a:solidFill>
                <a:effectLst/>
              </a:rPr>
              <a:t>I tillegg har vi som mål at Norge skal bidra til bedre helse globalt.</a:t>
            </a:r>
            <a:endParaRPr lang="nb-NO" i="0" strike="noStrike" dirty="0"/>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2</a:t>
            </a:fld>
            <a:endParaRPr lang="nb-NO">
              <a:solidFill>
                <a:prstClr val="black"/>
              </a:solidFill>
            </a:endParaRPr>
          </a:p>
        </p:txBody>
      </p:sp>
    </p:spTree>
    <p:extLst>
      <p:ext uri="{BB962C8B-B14F-4D97-AF65-F5344CB8AC3E}">
        <p14:creationId xmlns:p14="http://schemas.microsoft.com/office/powerpoint/2010/main" val="95813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i="0" kern="1200" dirty="0" smtClean="0">
                <a:solidFill>
                  <a:schemeClr val="tx1"/>
                </a:solidFill>
                <a:effectLst/>
                <a:latin typeface="+mn-lt"/>
                <a:ea typeface="+mn-ea"/>
                <a:cs typeface="+mn-cs"/>
              </a:rPr>
              <a:t>Folkehelseinstituttet har tre hovedoppgaver: Vi leverer kunnskap, beredskap og infrastruktur for å beskytte liv og forbedre helse i hele befolkningen. For å møte fremtidens utfordringer og muligheter har vi utviklet ti satsninger som vi ønsker å jobbe med frem til 2024.</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3</a:t>
            </a:fld>
            <a:endParaRPr lang="nb-NO">
              <a:solidFill>
                <a:prstClr val="black"/>
              </a:solidFill>
            </a:endParaRPr>
          </a:p>
        </p:txBody>
      </p:sp>
    </p:spTree>
    <p:extLst>
      <p:ext uri="{BB962C8B-B14F-4D97-AF65-F5344CB8AC3E}">
        <p14:creationId xmlns:p14="http://schemas.microsoft.com/office/powerpoint/2010/main" val="340856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0" kern="1200" dirty="0" smtClean="0">
                <a:solidFill>
                  <a:schemeClr val="tx1"/>
                </a:solidFill>
                <a:effectLst/>
                <a:latin typeface="+mn-lt"/>
                <a:ea typeface="+mn-ea"/>
                <a:cs typeface="+mn-cs"/>
              </a:rPr>
              <a:t>Vår ambisjon frem mot 2024 er å skape mer, bedre og raskere kunnskap for helse og bærekraftige helse-</a:t>
            </a:r>
            <a:r>
              <a:rPr lang="nb-NO" i="0" kern="1200" baseline="0" dirty="0" smtClean="0">
                <a:solidFill>
                  <a:schemeClr val="tx1"/>
                </a:solidFill>
                <a:effectLst/>
                <a:latin typeface="+mn-lt"/>
                <a:ea typeface="+mn-ea"/>
                <a:cs typeface="+mn-cs"/>
              </a:rPr>
              <a:t> og omsorgs</a:t>
            </a:r>
            <a:r>
              <a:rPr lang="nb-NO" i="0" kern="1200" dirty="0" smtClean="0">
                <a:solidFill>
                  <a:schemeClr val="tx1"/>
                </a:solidFill>
                <a:effectLst/>
                <a:latin typeface="+mn-lt"/>
                <a:ea typeface="+mn-ea"/>
                <a:cs typeface="+mn-cs"/>
              </a:rPr>
              <a:t>tjenester. </a:t>
            </a:r>
          </a:p>
          <a:p>
            <a:r>
              <a:rPr lang="nb-NO" i="0" kern="1200" dirty="0" smtClean="0">
                <a:solidFill>
                  <a:schemeClr val="tx1"/>
                </a:solidFill>
                <a:effectLst/>
                <a:latin typeface="+mn-lt"/>
                <a:ea typeface="+mn-ea"/>
                <a:cs typeface="+mn-cs"/>
              </a:rPr>
              <a:t> </a:t>
            </a:r>
          </a:p>
          <a:p>
            <a:r>
              <a:rPr lang="nb-NO" i="0" kern="1200" dirty="0" smtClean="0">
                <a:solidFill>
                  <a:schemeClr val="tx1"/>
                </a:solidFill>
                <a:effectLst/>
                <a:latin typeface="+mn-lt"/>
                <a:ea typeface="+mn-ea"/>
                <a:cs typeface="+mn-cs"/>
              </a:rPr>
              <a:t>Samfunnet står overfor en rekke utfordringer og nye muligheter. Blant de største utfordringene som påvirker folkehelse og vårt arbeid er </a:t>
            </a:r>
          </a:p>
          <a:p>
            <a:pPr marL="171450" indent="-171450">
              <a:buFontTx/>
              <a:buChar char="-"/>
            </a:pPr>
            <a:r>
              <a:rPr lang="nb-NO" i="0" kern="1200" dirty="0" smtClean="0">
                <a:solidFill>
                  <a:schemeClr val="tx1"/>
                </a:solidFill>
                <a:effectLst/>
                <a:latin typeface="+mn-lt"/>
                <a:ea typeface="+mn-ea"/>
                <a:cs typeface="+mn-cs"/>
              </a:rPr>
              <a:t>økende sosial ulikhet, </a:t>
            </a:r>
          </a:p>
          <a:p>
            <a:pPr marL="171450" indent="-171450">
              <a:buFontTx/>
              <a:buChar char="-"/>
            </a:pPr>
            <a:r>
              <a:rPr lang="nb-NO" i="0" kern="1200" dirty="0" smtClean="0">
                <a:solidFill>
                  <a:schemeClr val="tx1"/>
                </a:solidFill>
                <a:effectLst/>
                <a:latin typeface="+mn-lt"/>
                <a:ea typeface="+mn-ea"/>
                <a:cs typeface="+mn-cs"/>
              </a:rPr>
              <a:t>en aldrende befolkning, </a:t>
            </a:r>
          </a:p>
          <a:p>
            <a:pPr marL="171450" indent="-171450">
              <a:buFontTx/>
              <a:buChar char="-"/>
            </a:pPr>
            <a:r>
              <a:rPr lang="nb-NO" i="0" kern="1200" dirty="0" smtClean="0">
                <a:solidFill>
                  <a:schemeClr val="tx1"/>
                </a:solidFill>
                <a:effectLst/>
                <a:latin typeface="+mn-lt"/>
                <a:ea typeface="+mn-ea"/>
                <a:cs typeface="+mn-cs"/>
              </a:rPr>
              <a:t>nødvendigheten for prioritering av tiltak og</a:t>
            </a:r>
          </a:p>
          <a:p>
            <a:pPr marL="171450" indent="-171450">
              <a:buFontTx/>
              <a:buChar char="-"/>
            </a:pPr>
            <a:r>
              <a:rPr lang="nb-NO" i="0" kern="1200" dirty="0" smtClean="0">
                <a:solidFill>
                  <a:schemeClr val="tx1"/>
                </a:solidFill>
                <a:effectLst/>
                <a:latin typeface="+mn-lt"/>
                <a:ea typeface="+mn-ea"/>
                <a:cs typeface="+mn-cs"/>
              </a:rPr>
              <a:t>mengden av helserelatert informasjon som er tilgjengelig.</a:t>
            </a:r>
          </a:p>
          <a:p>
            <a:r>
              <a:rPr lang="nb-NO" i="0" kern="1200" dirty="0" smtClean="0">
                <a:solidFill>
                  <a:schemeClr val="tx1"/>
                </a:solidFill>
                <a:effectLst/>
                <a:latin typeface="+mn-lt"/>
                <a:ea typeface="+mn-ea"/>
                <a:cs typeface="+mn-cs"/>
              </a:rPr>
              <a:t> </a:t>
            </a:r>
          </a:p>
          <a:p>
            <a:r>
              <a:rPr lang="nb-NO" i="0" kern="1200" dirty="0" smtClean="0">
                <a:solidFill>
                  <a:schemeClr val="tx1"/>
                </a:solidFill>
                <a:effectLst/>
                <a:latin typeface="+mn-lt"/>
                <a:ea typeface="+mn-ea"/>
                <a:cs typeface="+mn-cs"/>
              </a:rPr>
              <a:t>Samtidig har vi veldig gode forutsetninger for å forbedre folkehelsen i Norge. </a:t>
            </a:r>
          </a:p>
          <a:p>
            <a:pPr marL="171450" indent="-171450">
              <a:buFontTx/>
              <a:buChar char="-"/>
            </a:pPr>
            <a:r>
              <a:rPr lang="nb-NO" i="0" kern="1200" dirty="0" smtClean="0">
                <a:solidFill>
                  <a:schemeClr val="tx1"/>
                </a:solidFill>
                <a:effectLst/>
                <a:latin typeface="+mn-lt"/>
                <a:ea typeface="+mn-ea"/>
                <a:cs typeface="+mn-cs"/>
              </a:rPr>
              <a:t>Store deler av befolkningen er opptatt av helse og en sunn livsstil, </a:t>
            </a:r>
          </a:p>
          <a:p>
            <a:pPr marL="171450" indent="-171450">
              <a:buFontTx/>
              <a:buChar char="-"/>
            </a:pPr>
            <a:r>
              <a:rPr lang="nb-NO" i="0" kern="1200" dirty="0" smtClean="0">
                <a:solidFill>
                  <a:schemeClr val="tx1"/>
                </a:solidFill>
                <a:effectLst/>
                <a:latin typeface="+mn-lt"/>
                <a:ea typeface="+mn-ea"/>
                <a:cs typeface="+mn-cs"/>
              </a:rPr>
              <a:t>datagrunnlag og analytiske metoder vi jobber med blir fortløpende bedre, </a:t>
            </a:r>
          </a:p>
          <a:p>
            <a:pPr marL="171450" indent="-171450">
              <a:buFontTx/>
              <a:buChar char="-"/>
            </a:pPr>
            <a:r>
              <a:rPr lang="nb-NO" i="0" kern="1200" dirty="0" smtClean="0">
                <a:solidFill>
                  <a:schemeClr val="tx1"/>
                </a:solidFill>
                <a:effectLst/>
                <a:latin typeface="+mn-lt"/>
                <a:ea typeface="+mn-ea"/>
                <a:cs typeface="+mn-cs"/>
              </a:rPr>
              <a:t>befolkningen stoler fortsatt mye på myndighetenes anbefalinger og </a:t>
            </a:r>
          </a:p>
          <a:p>
            <a:pPr marL="171450" indent="-171450">
              <a:buFontTx/>
              <a:buChar char="-"/>
            </a:pPr>
            <a:r>
              <a:rPr lang="nb-NO" i="0" kern="1200" dirty="0" smtClean="0">
                <a:solidFill>
                  <a:schemeClr val="tx1"/>
                </a:solidFill>
                <a:effectLst/>
                <a:latin typeface="+mn-lt"/>
                <a:ea typeface="+mn-ea"/>
                <a:cs typeface="+mn-cs"/>
              </a:rPr>
              <a:t>levealderen i Norge øker hvert år.</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4</a:t>
            </a:fld>
            <a:endParaRPr lang="nb-NO">
              <a:solidFill>
                <a:prstClr val="black"/>
              </a:solidFill>
            </a:endParaRPr>
          </a:p>
        </p:txBody>
      </p:sp>
    </p:spTree>
    <p:extLst>
      <p:ext uri="{BB962C8B-B14F-4D97-AF65-F5344CB8AC3E}">
        <p14:creationId xmlns:p14="http://schemas.microsoft.com/office/powerpoint/2010/main" val="3965889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0" kern="1200" dirty="0" smtClean="0">
                <a:solidFill>
                  <a:schemeClr val="tx1"/>
                </a:solidFill>
                <a:effectLst/>
                <a:latin typeface="+mn-lt"/>
                <a:ea typeface="+mn-ea"/>
                <a:cs typeface="+mn-cs"/>
              </a:rPr>
              <a:t>For å styrke beredskapen i Norge og i verden vil vi utvikle nye løsninger for å beskytte liv og helse.</a:t>
            </a:r>
          </a:p>
          <a:p>
            <a:r>
              <a:rPr lang="nb-NO" i="0" kern="1200" dirty="0" smtClean="0">
                <a:solidFill>
                  <a:schemeClr val="tx1"/>
                </a:solidFill>
                <a:effectLst/>
                <a:latin typeface="+mn-lt"/>
                <a:ea typeface="+mn-ea"/>
                <a:cs typeface="+mn-cs"/>
              </a:rPr>
              <a:t> </a:t>
            </a:r>
          </a:p>
          <a:p>
            <a:pPr marL="171450" indent="-171450">
              <a:buFontTx/>
              <a:buChar char="-"/>
            </a:pPr>
            <a:r>
              <a:rPr lang="nb-NO" i="0" kern="1200" dirty="0" smtClean="0">
                <a:solidFill>
                  <a:schemeClr val="tx1"/>
                </a:solidFill>
                <a:effectLst/>
                <a:latin typeface="+mn-lt"/>
                <a:ea typeface="+mn-ea"/>
                <a:cs typeface="+mn-cs"/>
              </a:rPr>
              <a:t>På grunn av globalisering og effekten av klimaendringer opplever vi stor befolkningsflyt. Dette betyr at mennesker blir mer sårbare, og at sykdommer kan spre seg raskere.</a:t>
            </a:r>
          </a:p>
          <a:p>
            <a:pPr marL="171450" indent="-171450">
              <a:buFontTx/>
              <a:buChar char="-"/>
            </a:pPr>
            <a:r>
              <a:rPr lang="nb-NO" i="0" kern="1200" dirty="0" smtClean="0">
                <a:solidFill>
                  <a:schemeClr val="tx1"/>
                </a:solidFill>
                <a:effectLst/>
                <a:latin typeface="+mn-lt"/>
                <a:ea typeface="+mn-ea"/>
                <a:cs typeface="+mn-cs"/>
              </a:rPr>
              <a:t>I tillegg gjør resistente mikrober behandlingen av mange smittsomme sykdommer vanskeligere, og </a:t>
            </a:r>
          </a:p>
          <a:p>
            <a:pPr marL="171450" indent="-171450">
              <a:buFontTx/>
              <a:buChar char="-"/>
            </a:pPr>
            <a:r>
              <a:rPr lang="nb-NO" i="0" kern="1200" dirty="0" smtClean="0">
                <a:solidFill>
                  <a:schemeClr val="tx1"/>
                </a:solidFill>
                <a:effectLst/>
                <a:latin typeface="+mn-lt"/>
                <a:ea typeface="+mn-ea"/>
                <a:cs typeface="+mn-cs"/>
              </a:rPr>
              <a:t>vi opplever aggressive utbrudd av infeksjonssykdommer.</a:t>
            </a:r>
          </a:p>
          <a:p>
            <a:r>
              <a:rPr lang="nb-NO" i="0" kern="1200" dirty="0" smtClean="0">
                <a:solidFill>
                  <a:schemeClr val="tx1"/>
                </a:solidFill>
                <a:effectLst/>
                <a:latin typeface="+mn-lt"/>
                <a:ea typeface="+mn-ea"/>
                <a:cs typeface="+mn-cs"/>
              </a:rPr>
              <a:t> </a:t>
            </a:r>
          </a:p>
          <a:p>
            <a:pPr marL="171450" indent="-171450">
              <a:buFontTx/>
              <a:buChar char="-"/>
            </a:pPr>
            <a:r>
              <a:rPr lang="nb-NO" i="0" kern="1200" dirty="0" smtClean="0">
                <a:solidFill>
                  <a:schemeClr val="tx1"/>
                </a:solidFill>
                <a:effectLst/>
                <a:latin typeface="+mn-lt"/>
                <a:ea typeface="+mn-ea"/>
                <a:cs typeface="+mn-cs"/>
              </a:rPr>
              <a:t>På den annen side opplever vi enorme teknologiske fremskritt, for eksempel innenfor diagnostikk. </a:t>
            </a:r>
          </a:p>
          <a:p>
            <a:pPr marL="171450" indent="-171450">
              <a:buFontTx/>
              <a:buChar char="-"/>
            </a:pPr>
            <a:r>
              <a:rPr lang="nb-NO" i="0" kern="1200" dirty="0" smtClean="0">
                <a:solidFill>
                  <a:schemeClr val="tx1"/>
                </a:solidFill>
                <a:effectLst/>
                <a:latin typeface="+mn-lt"/>
                <a:ea typeface="+mn-ea"/>
                <a:cs typeface="+mn-cs"/>
              </a:rPr>
              <a:t>Norges politisk ledelse har engasjert seg i beredskap nasjonalt og internasjonalt og støtter internasjonale organisasjoner og innovative partnerskapsmodeller, som for eksempel CEPI. </a:t>
            </a:r>
          </a:p>
          <a:p>
            <a:pPr marL="171450" indent="-171450">
              <a:buFontTx/>
              <a:buChar char="-"/>
            </a:pPr>
            <a:r>
              <a:rPr lang="nb-NO" i="0" kern="1200" dirty="0" smtClean="0">
                <a:solidFill>
                  <a:schemeClr val="tx1"/>
                </a:solidFill>
                <a:effectLst/>
                <a:latin typeface="+mn-lt"/>
                <a:ea typeface="+mn-ea"/>
                <a:cs typeface="+mn-cs"/>
              </a:rPr>
              <a:t>Et godt og pålitelig helsesystem med tverrfaglig koordinering gjør i tillegg at Norge er godt forberedt på fremtidige utfordringer.</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5</a:t>
            </a:fld>
            <a:endParaRPr lang="nb-NO">
              <a:solidFill>
                <a:prstClr val="black"/>
              </a:solidFill>
            </a:endParaRPr>
          </a:p>
        </p:txBody>
      </p:sp>
    </p:spTree>
    <p:extLst>
      <p:ext uri="{BB962C8B-B14F-4D97-AF65-F5344CB8AC3E}">
        <p14:creationId xmlns:p14="http://schemas.microsoft.com/office/powerpoint/2010/main" val="51975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Vi ser også utfordringer og muligheter for den infrastrukturen vi leverer: helsedata, laboratorier og vaksineforsyning.</a:t>
            </a:r>
          </a:p>
          <a:p>
            <a:r>
              <a:rPr lang="nb-NO" sz="1200" i="0" kern="1200" dirty="0" smtClean="0">
                <a:solidFill>
                  <a:schemeClr val="tx1"/>
                </a:solidFill>
                <a:effectLst/>
                <a:latin typeface="+mn-lt"/>
                <a:ea typeface="+mn-ea"/>
                <a:cs typeface="+mn-cs"/>
              </a:rPr>
              <a:t> </a:t>
            </a:r>
          </a:p>
          <a:p>
            <a:pPr marL="171450" indent="-171450">
              <a:buFontTx/>
              <a:buChar char="-"/>
            </a:pPr>
            <a:r>
              <a:rPr lang="nb-NO" sz="1200" i="0" kern="1200" dirty="0" smtClean="0">
                <a:solidFill>
                  <a:schemeClr val="tx1"/>
                </a:solidFill>
                <a:effectLst/>
                <a:latin typeface="+mn-lt"/>
                <a:ea typeface="+mn-ea"/>
                <a:cs typeface="+mn-cs"/>
              </a:rPr>
              <a:t>Teknologisk og faglig utvikling skjer veldig raskt. Det betyr at det teknologiske grunnlaget for vårt arbeid endrer seg permanent. </a:t>
            </a:r>
          </a:p>
          <a:p>
            <a:pPr marL="171450" indent="-171450">
              <a:buFontTx/>
              <a:buChar char="-"/>
            </a:pPr>
            <a:r>
              <a:rPr lang="nb-NO" sz="1200" i="0" kern="1200" dirty="0" smtClean="0">
                <a:solidFill>
                  <a:schemeClr val="tx1"/>
                </a:solidFill>
                <a:effectLst/>
                <a:latin typeface="+mn-lt"/>
                <a:ea typeface="+mn-ea"/>
                <a:cs typeface="+mn-cs"/>
              </a:rPr>
              <a:t>Nye teknologier betyr også at vi må forholde oss til nye samarbeidspartnere og konkurrenter, og </a:t>
            </a:r>
          </a:p>
          <a:p>
            <a:pPr marL="171450" indent="-171450">
              <a:buFontTx/>
              <a:buChar char="-"/>
            </a:pPr>
            <a:r>
              <a:rPr lang="nb-NO" sz="1200" i="0" kern="1200" dirty="0" smtClean="0">
                <a:solidFill>
                  <a:schemeClr val="tx1"/>
                </a:solidFill>
                <a:effectLst/>
                <a:latin typeface="+mn-lt"/>
                <a:ea typeface="+mn-ea"/>
                <a:cs typeface="+mn-cs"/>
              </a:rPr>
              <a:t>bruk av </a:t>
            </a:r>
            <a:r>
              <a:rPr lang="nb-NO" sz="1200" i="0" kern="1200" dirty="0" err="1" smtClean="0">
                <a:solidFill>
                  <a:schemeClr val="tx1"/>
                </a:solidFill>
                <a:effectLst/>
                <a:latin typeface="+mn-lt"/>
                <a:ea typeface="+mn-ea"/>
                <a:cs typeface="+mn-cs"/>
              </a:rPr>
              <a:t>apper</a:t>
            </a:r>
            <a:r>
              <a:rPr lang="nb-NO" sz="1200" i="0" kern="1200" dirty="0" smtClean="0">
                <a:solidFill>
                  <a:schemeClr val="tx1"/>
                </a:solidFill>
                <a:effectLst/>
                <a:latin typeface="+mn-lt"/>
                <a:ea typeface="+mn-ea"/>
                <a:cs typeface="+mn-cs"/>
              </a:rPr>
              <a:t>, skytjenester og andre internettbaserte løsninger betyr at vi må tenke nytt om personvern. </a:t>
            </a:r>
          </a:p>
          <a:p>
            <a:pPr marL="171450" indent="-171450">
              <a:buFontTx/>
              <a:buChar char="-"/>
            </a:pPr>
            <a:r>
              <a:rPr lang="nb-NO" sz="1200" i="0" kern="1200" dirty="0" smtClean="0">
                <a:solidFill>
                  <a:schemeClr val="tx1"/>
                </a:solidFill>
                <a:effectLst/>
                <a:latin typeface="+mn-lt"/>
                <a:ea typeface="+mn-ea"/>
                <a:cs typeface="+mn-cs"/>
              </a:rPr>
              <a:t>I tillegg trenger vi medarbeidere med nye typer kompetanse for å hjelpe oss med implementeringen av nye teknologier som stordata – og ofte er disse sterkt etterspurt på jobbmarkedet.</a:t>
            </a:r>
          </a:p>
          <a:p>
            <a:r>
              <a:rPr lang="nb-NO" sz="1200" i="0" kern="1200" dirty="0" smtClean="0">
                <a:solidFill>
                  <a:schemeClr val="tx1"/>
                </a:solidFill>
                <a:effectLst/>
                <a:latin typeface="+mn-lt"/>
                <a:ea typeface="+mn-ea"/>
                <a:cs typeface="+mn-cs"/>
              </a:rPr>
              <a:t> </a:t>
            </a:r>
          </a:p>
          <a:p>
            <a:r>
              <a:rPr lang="nb-NO" sz="1200" i="0" kern="1200" dirty="0" smtClean="0">
                <a:solidFill>
                  <a:schemeClr val="tx1"/>
                </a:solidFill>
                <a:effectLst/>
                <a:latin typeface="+mn-lt"/>
                <a:ea typeface="+mn-ea"/>
                <a:cs typeface="+mn-cs"/>
              </a:rPr>
              <a:t>Men – </a:t>
            </a:r>
          </a:p>
          <a:p>
            <a:pPr marL="171450" indent="-171450">
              <a:buFontTx/>
              <a:buChar char="-"/>
            </a:pPr>
            <a:r>
              <a:rPr lang="nb-NO" sz="1200" i="0" kern="1200" dirty="0" smtClean="0">
                <a:solidFill>
                  <a:schemeClr val="tx1"/>
                </a:solidFill>
                <a:effectLst/>
                <a:latin typeface="+mn-lt"/>
                <a:ea typeface="+mn-ea"/>
                <a:cs typeface="+mn-cs"/>
              </a:rPr>
              <a:t>ny teknologi blir raskt tilgjengelig og rimeligere, og gir oss helt nye analysemuligheter. </a:t>
            </a:r>
          </a:p>
          <a:p>
            <a:pPr marL="171450" indent="-171450">
              <a:buFontTx/>
              <a:buChar char="-"/>
            </a:pPr>
            <a:r>
              <a:rPr lang="nb-NO" sz="1200" i="0" kern="1200" dirty="0" smtClean="0">
                <a:solidFill>
                  <a:schemeClr val="tx1"/>
                </a:solidFill>
                <a:effectLst/>
                <a:latin typeface="+mn-lt"/>
                <a:ea typeface="+mn-ea"/>
                <a:cs typeface="+mn-cs"/>
              </a:rPr>
              <a:t>I Norge har vi også sett stor politisk støtte for e-helse og vi har en eksisterende infrastruktur som tillater trygg håndtering av data.</a:t>
            </a:r>
          </a:p>
          <a:p>
            <a:endParaRPr lang="nb-NO" i="0" kern="1200" dirty="0" smtClean="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6</a:t>
            </a:fld>
            <a:endParaRPr lang="nb-NO">
              <a:solidFill>
                <a:prstClr val="black"/>
              </a:solidFill>
            </a:endParaRPr>
          </a:p>
        </p:txBody>
      </p:sp>
    </p:spTree>
    <p:extLst>
      <p:ext uri="{BB962C8B-B14F-4D97-AF65-F5344CB8AC3E}">
        <p14:creationId xmlns:p14="http://schemas.microsoft.com/office/powerpoint/2010/main" val="234548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For å håndtere utfordringene og utnytte mulighetene har Folkehelseinstituttet valgt 10 satsninger som beskriver hvilke aktiviteter vi særlig ønsker å vektlegge fremover.</a:t>
            </a:r>
          </a:p>
          <a:p>
            <a:r>
              <a:rPr lang="nb-NO" sz="1200" i="0" kern="1200" dirty="0" smtClean="0">
                <a:solidFill>
                  <a:schemeClr val="tx1"/>
                </a:solidFill>
                <a:effectLst/>
                <a:latin typeface="+mn-lt"/>
                <a:ea typeface="+mn-ea"/>
                <a:cs typeface="+mn-cs"/>
              </a:rPr>
              <a:t> </a:t>
            </a:r>
          </a:p>
          <a:p>
            <a:r>
              <a:rPr lang="nb-NO" sz="1200" i="0" kern="1200" dirty="0" smtClean="0">
                <a:solidFill>
                  <a:schemeClr val="tx1"/>
                </a:solidFill>
                <a:effectLst/>
                <a:latin typeface="+mn-lt"/>
                <a:ea typeface="+mn-ea"/>
                <a:cs typeface="+mn-cs"/>
              </a:rPr>
              <a:t>Med folkehelse mener vi det samlede arbeidet for bedre helse. Det betyr at folkehelse omfatter både det tverrsektorielle arbeidet og helse- og omsorgstjenestene.</a:t>
            </a:r>
            <a:endParaRPr lang="nb-NO" i="0" dirty="0"/>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7</a:t>
            </a:fld>
            <a:endParaRPr lang="nb-NO">
              <a:solidFill>
                <a:prstClr val="black"/>
              </a:solidFill>
            </a:endParaRPr>
          </a:p>
        </p:txBody>
      </p:sp>
    </p:spTree>
    <p:extLst>
      <p:ext uri="{BB962C8B-B14F-4D97-AF65-F5344CB8AC3E}">
        <p14:creationId xmlns:p14="http://schemas.microsoft.com/office/powerpoint/2010/main" val="1998642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Hvis vi vil forbedre folkehelsen må vi ha vitenskapelig kunnskap om hvilke tiltak det er viktigst å iverksette. Dette krever fremragende forskning, høy kompetanse og avanserte metoder.</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Folkehelseinstituttet skal vurdere hvilke tiltak som gir bedre helse, som er gode investeringer for felleskapet, og som bidrar til jevnere fordeling av helse og levekår i samfunnet.</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Vi vil særlig se på tiltak som er aktuelle i kommunene, og vi skal blant annet løfte frem psykisk helse og rus, aldring, sosial ulikhet og oppvekstsvilkår for barn og unge.</a:t>
            </a:r>
          </a:p>
          <a:p>
            <a:pPr marL="0" indent="0">
              <a:spcAft>
                <a:spcPts val="600"/>
              </a:spcAft>
              <a:buFontTx/>
              <a:buNone/>
            </a:pPr>
            <a:endParaRPr lang="nb-NO" sz="1200" i="0" kern="1200" dirty="0" smtClean="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8</a:t>
            </a:fld>
            <a:endParaRPr lang="nb-NO">
              <a:solidFill>
                <a:prstClr val="black"/>
              </a:solidFill>
            </a:endParaRPr>
          </a:p>
        </p:txBody>
      </p:sp>
    </p:spTree>
    <p:extLst>
      <p:ext uri="{BB962C8B-B14F-4D97-AF65-F5344CB8AC3E}">
        <p14:creationId xmlns:p14="http://schemas.microsoft.com/office/powerpoint/2010/main" val="252693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smtClean="0">
                <a:solidFill>
                  <a:schemeClr val="tx1"/>
                </a:solidFill>
                <a:effectLst/>
                <a:latin typeface="+mn-lt"/>
                <a:ea typeface="+mn-ea"/>
                <a:cs typeface="+mn-cs"/>
              </a:rPr>
              <a:t>Vi skal legge grunnlag for utformingen av fremtidens helse- og omsorgstjenester. For å oppnå dette må vi ha kunnskap om hvordan helsetjenesten faktisk fungerer og hvordan den kan organiseres bedre. </a:t>
            </a:r>
          </a:p>
          <a:p>
            <a:endParaRPr lang="nb-NO" sz="1200" i="0" kern="1200" dirty="0" smtClean="0">
              <a:solidFill>
                <a:schemeClr val="tx1"/>
              </a:solidFill>
              <a:effectLst/>
              <a:latin typeface="+mn-lt"/>
              <a:ea typeface="+mn-ea"/>
              <a:cs typeface="+mn-cs"/>
            </a:endParaRPr>
          </a:p>
          <a:p>
            <a:r>
              <a:rPr lang="nb-NO" sz="1200" i="0" kern="1200" dirty="0" smtClean="0">
                <a:solidFill>
                  <a:schemeClr val="tx1"/>
                </a:solidFill>
                <a:effectLst/>
                <a:latin typeface="+mn-lt"/>
                <a:ea typeface="+mn-ea"/>
                <a:cs typeface="+mn-cs"/>
              </a:rPr>
              <a:t>Noe av dette kunnskapsbehovet kan dekkes av enkle analyser og statistikk, men bedre innsikt i de viktigste sammenhengene i helse- og omsorgstjenesten krever oftest avansert forskningsmetode.</a:t>
            </a:r>
          </a:p>
          <a:p>
            <a:pPr marL="0" indent="0">
              <a:buFontTx/>
              <a:buNone/>
            </a:pPr>
            <a:endParaRPr lang="nb-NO" sz="1200" i="0" kern="1200" dirty="0" smtClean="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9</a:t>
            </a:fld>
            <a:endParaRPr lang="nb-NO">
              <a:solidFill>
                <a:prstClr val="black"/>
              </a:solidFill>
            </a:endParaRPr>
          </a:p>
        </p:txBody>
      </p:sp>
    </p:spTree>
    <p:extLst>
      <p:ext uri="{BB962C8B-B14F-4D97-AF65-F5344CB8AC3E}">
        <p14:creationId xmlns:p14="http://schemas.microsoft.com/office/powerpoint/2010/main" val="335430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rategipresentasjon bilde 1/19">
    <p:spTree>
      <p:nvGrpSpPr>
        <p:cNvPr id="1" name=""/>
        <p:cNvGrpSpPr/>
        <p:nvPr/>
      </p:nvGrpSpPr>
      <p:grpSpPr>
        <a:xfrm>
          <a:off x="0" y="0"/>
          <a:ext cx="0" cy="0"/>
          <a:chOff x="0" y="0"/>
          <a:chExt cx="0" cy="0"/>
        </a:xfrm>
      </p:grpSpPr>
      <p:sp>
        <p:nvSpPr>
          <p:cNvPr id="4" name="Rektangel 3"/>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p:cNvSpPr txBox="1"/>
          <p:nvPr userDrawn="1"/>
        </p:nvSpPr>
        <p:spPr>
          <a:xfrm>
            <a:off x="2811254" y="2591768"/>
            <a:ext cx="6569491" cy="1015663"/>
          </a:xfrm>
          <a:prstGeom prst="rect">
            <a:avLst/>
          </a:prstGeom>
          <a:noFill/>
        </p:spPr>
        <p:txBody>
          <a:bodyPr wrap="none" rtlCol="0">
            <a:spAutoFit/>
          </a:bodyPr>
          <a:lstStyle/>
          <a:p>
            <a:r>
              <a:rPr lang="nb-NO" sz="6000" dirty="0" smtClean="0">
                <a:solidFill>
                  <a:schemeClr val="bg1"/>
                </a:solidFill>
                <a:latin typeface="+mj-lt"/>
              </a:rPr>
              <a:t>Folkehelseinstituttet</a:t>
            </a:r>
            <a:endParaRPr lang="nb-NO" sz="6000" dirty="0">
              <a:solidFill>
                <a:schemeClr val="bg1"/>
              </a:solidFill>
              <a:latin typeface="+mj-lt"/>
            </a:endParaRPr>
          </a:p>
        </p:txBody>
      </p:sp>
      <p:sp>
        <p:nvSpPr>
          <p:cNvPr id="6" name="Tekstboks 3"/>
          <p:cNvSpPr txBox="1"/>
          <p:nvPr userDrawn="1"/>
        </p:nvSpPr>
        <p:spPr>
          <a:xfrm>
            <a:off x="3145927" y="4382841"/>
            <a:ext cx="5900144" cy="115600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1200"/>
              </a:spcBef>
              <a:spcAft>
                <a:spcPts val="1200"/>
              </a:spcAft>
            </a:pPr>
            <a:r>
              <a:rPr lang="nb-NO" sz="2000" dirty="0" smtClean="0">
                <a:solidFill>
                  <a:srgbClr val="FFFFFF"/>
                </a:solidFill>
                <a:effectLst/>
                <a:latin typeface="+mj-lt"/>
                <a:ea typeface="Calibri" panose="020F0502020204030204" pitchFamily="34" charset="0"/>
                <a:cs typeface="Times New Roman" panose="02020603050405020304" pitchFamily="18" charset="0"/>
              </a:rPr>
              <a:t>Vår visjon </a:t>
            </a:r>
            <a:r>
              <a:rPr lang="nb-NO" sz="2000" dirty="0">
                <a:solidFill>
                  <a:srgbClr val="FFFFFF"/>
                </a:solidFill>
                <a:effectLst/>
                <a:latin typeface="+mj-lt"/>
                <a:ea typeface="Calibri" panose="020F0502020204030204" pitchFamily="34" charset="0"/>
                <a:cs typeface="Times New Roman" panose="02020603050405020304" pitchFamily="18" charset="0"/>
              </a:rPr>
              <a:t>er </a:t>
            </a:r>
            <a:r>
              <a:rPr lang="nb-NO" sz="2000" dirty="0" smtClean="0">
                <a:solidFill>
                  <a:srgbClr val="FFFFFF"/>
                </a:solidFill>
                <a:effectLst/>
                <a:latin typeface="+mj-lt"/>
                <a:ea typeface="Calibri" panose="020F0502020204030204" pitchFamily="34" charset="0"/>
                <a:cs typeface="Times New Roman" panose="02020603050405020304" pitchFamily="18" charset="0"/>
              </a:rPr>
              <a:t>bedre </a:t>
            </a:r>
            <a:r>
              <a:rPr lang="nb-NO" sz="2000" dirty="0">
                <a:solidFill>
                  <a:srgbClr val="FFFFFF"/>
                </a:solidFill>
                <a:effectLst/>
                <a:latin typeface="+mj-lt"/>
                <a:ea typeface="Calibri" panose="020F0502020204030204" pitchFamily="34" charset="0"/>
                <a:cs typeface="Times New Roman" panose="02020603050405020304" pitchFamily="18" charset="0"/>
              </a:rPr>
              <a:t>helse for </a:t>
            </a:r>
            <a:r>
              <a:rPr lang="nb-NO" sz="2000" dirty="0" smtClean="0">
                <a:solidFill>
                  <a:srgbClr val="FFFFFF"/>
                </a:solidFill>
                <a:effectLst/>
                <a:latin typeface="+mj-lt"/>
                <a:ea typeface="Calibri" panose="020F0502020204030204" pitchFamily="34" charset="0"/>
                <a:cs typeface="Times New Roman" panose="02020603050405020304" pitchFamily="18" charset="0"/>
              </a:rPr>
              <a:t>alle. </a:t>
            </a:r>
            <a:r>
              <a:rPr lang="nb-NO" sz="2000" dirty="0">
                <a:solidFill>
                  <a:srgbClr val="FFFFFF"/>
                </a:solidFill>
                <a:latin typeface="+mj-lt"/>
                <a:ea typeface="Calibri" panose="020F0502020204030204" pitchFamily="34" charset="0"/>
                <a:cs typeface="Times New Roman" panose="02020603050405020304" pitchFamily="18" charset="0"/>
              </a:rPr>
              <a:t/>
            </a:r>
            <a:br>
              <a:rPr lang="nb-NO" sz="2000" dirty="0">
                <a:solidFill>
                  <a:srgbClr val="FFFFFF"/>
                </a:solidFill>
                <a:latin typeface="+mj-lt"/>
                <a:ea typeface="Calibri" panose="020F0502020204030204" pitchFamily="34" charset="0"/>
                <a:cs typeface="Times New Roman" panose="02020603050405020304" pitchFamily="18" charset="0"/>
              </a:rPr>
            </a:br>
            <a:r>
              <a:rPr lang="nb-NO" sz="2000" dirty="0" smtClean="0">
                <a:solidFill>
                  <a:srgbClr val="FFFFFF"/>
                </a:solidFill>
                <a:effectLst/>
                <a:latin typeface="+mj-lt"/>
                <a:ea typeface="Calibri" panose="020F0502020204030204" pitchFamily="34" charset="0"/>
                <a:cs typeface="Times New Roman" panose="02020603050405020304" pitchFamily="18" charset="0"/>
              </a:rPr>
              <a:t>Vi søker nye løsninger for å beskytte liv og for å styrke helse og livskvalitet i hele befolkningen. Dette er vår strategi for 2019-2024.</a:t>
            </a:r>
            <a:endParaRPr lang="nb-NO" sz="2000" dirty="0">
              <a:effectLst/>
              <a:latin typeface="+mj-lt"/>
              <a:ea typeface="Calibri" panose="020F0502020204030204" pitchFamily="34" charset="0"/>
              <a:cs typeface="Times New Roman" panose="02020603050405020304" pitchFamily="18" charset="0"/>
            </a:endParaRPr>
          </a:p>
          <a:p>
            <a:pPr>
              <a:lnSpc>
                <a:spcPct val="107000"/>
              </a:lnSpc>
              <a:spcBef>
                <a:spcPts val="200"/>
              </a:spcBef>
              <a:spcAft>
                <a:spcPts val="800"/>
              </a:spcAft>
            </a:pPr>
            <a:r>
              <a:rPr lang="nb-NO" sz="2000" dirty="0">
                <a:solidFill>
                  <a:srgbClr val="FFFFFF"/>
                </a:solidFill>
                <a:effectLst/>
                <a:latin typeface="+mj-lt"/>
                <a:ea typeface="Calibri" panose="020F0502020204030204" pitchFamily="34" charset="0"/>
                <a:cs typeface="Times New Roman" panose="02020603050405020304" pitchFamily="18" charset="0"/>
              </a:rPr>
              <a:t> </a:t>
            </a:r>
            <a:endParaRPr lang="nb-NO" sz="2000" dirty="0">
              <a:effectLst/>
              <a:latin typeface="+mj-lt"/>
              <a:ea typeface="Calibri" panose="020F0502020204030204" pitchFamily="34" charset="0"/>
              <a:cs typeface="Times New Roman" panose="02020603050405020304" pitchFamily="18" charset="0"/>
            </a:endParaRPr>
          </a:p>
        </p:txBody>
      </p:sp>
      <p:sp>
        <p:nvSpPr>
          <p:cNvPr id="7" name="Pil høyre 6"/>
          <p:cNvSpPr/>
          <p:nvPr userDrawn="1"/>
        </p:nvSpPr>
        <p:spPr>
          <a:xfrm>
            <a:off x="9291220" y="4878007"/>
            <a:ext cx="394652" cy="445003"/>
          </a:xfrm>
          <a:prstGeom prst="rightArrow">
            <a:avLst>
              <a:gd name="adj1" fmla="val 45918"/>
              <a:gd name="adj2" fmla="val 1145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latin typeface="+mj-lt"/>
            </a:endParaRPr>
          </a:p>
        </p:txBody>
      </p:sp>
    </p:spTree>
    <p:extLst>
      <p:ext uri="{BB962C8B-B14F-4D97-AF65-F5344CB8AC3E}">
        <p14:creationId xmlns:p14="http://schemas.microsoft.com/office/powerpoint/2010/main" val="21834666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0/19">
    <p:spTree>
      <p:nvGrpSpPr>
        <p:cNvPr id="1" name=""/>
        <p:cNvGrpSpPr/>
        <p:nvPr/>
      </p:nvGrpSpPr>
      <p:grpSpPr>
        <a:xfrm>
          <a:off x="0" y="0"/>
          <a:ext cx="0" cy="0"/>
          <a:chOff x="0" y="0"/>
          <a:chExt cx="0" cy="0"/>
        </a:xfrm>
      </p:grpSpPr>
      <p:sp>
        <p:nvSpPr>
          <p:cNvPr id="6" name="Rektangel 5"/>
          <p:cNvSpPr/>
          <p:nvPr userDrawn="1"/>
        </p:nvSpPr>
        <p:spPr>
          <a:xfrm>
            <a:off x="161999" y="161999"/>
            <a:ext cx="4584172" cy="65359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Brandon Text Regular" panose="020B0503020203060203" pitchFamily="34" charset="0"/>
            </a:endParaRPr>
          </a:p>
        </p:txBody>
      </p:sp>
      <p:sp>
        <p:nvSpPr>
          <p:cNvPr id="7" name="TekstSylinder 6"/>
          <p:cNvSpPr txBox="1"/>
          <p:nvPr userDrawn="1"/>
        </p:nvSpPr>
        <p:spPr>
          <a:xfrm>
            <a:off x="1193451" y="3430067"/>
            <a:ext cx="2521268" cy="430887"/>
          </a:xfrm>
          <a:prstGeom prst="rect">
            <a:avLst/>
          </a:prstGeom>
          <a:noFill/>
        </p:spPr>
        <p:txBody>
          <a:bodyPr wrap="none" rtlCol="0">
            <a:spAutoFit/>
          </a:bodyPr>
          <a:lstStyle/>
          <a:p>
            <a:pPr algn="ctr"/>
            <a:r>
              <a:rPr lang="nb-NO" sz="2200" b="1" dirty="0"/>
              <a:t>Forutse helsetrusler</a:t>
            </a:r>
          </a:p>
        </p:txBody>
      </p:sp>
      <p:sp>
        <p:nvSpPr>
          <p:cNvPr id="8" name="Rektangel 7"/>
          <p:cNvSpPr/>
          <p:nvPr userDrawn="1"/>
        </p:nvSpPr>
        <p:spPr>
          <a:xfrm>
            <a:off x="460356" y="4330138"/>
            <a:ext cx="3987459" cy="1261884"/>
          </a:xfrm>
          <a:prstGeom prst="rect">
            <a:avLst/>
          </a:prstGeom>
        </p:spPr>
        <p:txBody>
          <a:bodyPr wrap="square">
            <a:spAutoFit/>
          </a:bodyPr>
          <a:lstStyle/>
          <a:p>
            <a:pPr lvl="0" algn="ctr"/>
            <a:r>
              <a:rPr lang="nb-NO" sz="1900" dirty="0" smtClean="0"/>
              <a:t>Vi skal vise hvordan helsetrusler </a:t>
            </a:r>
            <a:br>
              <a:rPr lang="nb-NO" sz="1900" dirty="0" smtClean="0"/>
            </a:br>
            <a:r>
              <a:rPr lang="nb-NO" sz="1900" dirty="0" smtClean="0"/>
              <a:t>som smittsomme sykdommer</a:t>
            </a:r>
            <a:r>
              <a:rPr lang="nb-NO" sz="1900" dirty="0"/>
              <a:t> </a:t>
            </a:r>
            <a:r>
              <a:rPr lang="nb-NO" sz="1900" dirty="0" smtClean="0"/>
              <a:t>og miljøgifter vil </a:t>
            </a:r>
            <a:r>
              <a:rPr lang="nb-NO" sz="1900" dirty="0"/>
              <a:t>påvirke befolkningens </a:t>
            </a:r>
            <a:r>
              <a:rPr lang="nb-NO" sz="1900" dirty="0" smtClean="0"/>
              <a:t>helse i fremtiden.</a:t>
            </a:r>
            <a:endParaRPr lang="nb-NO" sz="1900"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22649" y="1847017"/>
            <a:ext cx="1342385" cy="1342385"/>
          </a:xfrm>
          <a:prstGeom prst="rect">
            <a:avLst/>
          </a:prstGeom>
        </p:spPr>
      </p:pic>
      <p:pic>
        <p:nvPicPr>
          <p:cNvPr id="12" name="Bild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08171" y="161999"/>
            <a:ext cx="7121829" cy="6535981"/>
          </a:xfrm>
          <a:prstGeom prst="rect">
            <a:avLst/>
          </a:prstGeom>
        </p:spPr>
      </p:pic>
      <p:sp>
        <p:nvSpPr>
          <p:cNvPr id="13" name="Rektangel 12"/>
          <p:cNvSpPr/>
          <p:nvPr userDrawn="1"/>
        </p:nvSpPr>
        <p:spPr>
          <a:xfrm>
            <a:off x="10433088" y="6467148"/>
            <a:ext cx="1596912" cy="230832"/>
          </a:xfrm>
          <a:prstGeom prst="rect">
            <a:avLst/>
          </a:prstGeom>
        </p:spPr>
        <p:txBody>
          <a:bodyPr wrap="none">
            <a:spAutoFit/>
          </a:bodyPr>
          <a:lstStyle/>
          <a:p>
            <a:r>
              <a:rPr lang="nb-NO" sz="900" dirty="0" smtClean="0">
                <a:solidFill>
                  <a:schemeClr val="bg1">
                    <a:lumMod val="75000"/>
                  </a:schemeClr>
                </a:solidFill>
              </a:rPr>
              <a:t>Rich Carey / Shutterstock.com</a:t>
            </a:r>
            <a:endParaRPr lang="nb-NO" sz="900" dirty="0">
              <a:solidFill>
                <a:schemeClr val="bg1">
                  <a:lumMod val="75000"/>
                </a:schemeClr>
              </a:solidFill>
            </a:endParaRPr>
          </a:p>
        </p:txBody>
      </p:sp>
    </p:spTree>
    <p:extLst>
      <p:ext uri="{BB962C8B-B14F-4D97-AF65-F5344CB8AC3E}">
        <p14:creationId xmlns:p14="http://schemas.microsoft.com/office/powerpoint/2010/main" val="42726763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1/19">
    <p:spTree>
      <p:nvGrpSpPr>
        <p:cNvPr id="1" name=""/>
        <p:cNvGrpSpPr/>
        <p:nvPr/>
      </p:nvGrpSpPr>
      <p:grpSpPr>
        <a:xfrm>
          <a:off x="0" y="0"/>
          <a:ext cx="0" cy="0"/>
          <a:chOff x="0" y="0"/>
          <a:chExt cx="0" cy="0"/>
        </a:xfrm>
      </p:grpSpPr>
      <p:sp>
        <p:nvSpPr>
          <p:cNvPr id="8" name="Rektangel 7"/>
          <p:cNvSpPr/>
          <p:nvPr userDrawn="1"/>
        </p:nvSpPr>
        <p:spPr>
          <a:xfrm>
            <a:off x="161999" y="161997"/>
            <a:ext cx="4584172" cy="65359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pic>
        <p:nvPicPr>
          <p:cNvPr id="9" name="Bilde 8"/>
          <p:cNvPicPr>
            <a:picLocks noChangeAspect="1"/>
          </p:cNvPicPr>
          <p:nvPr userDrawn="1"/>
        </p:nvPicPr>
        <p:blipFill rotWithShape="1">
          <a:blip r:embed="rId2" cstate="email">
            <a:grayscl/>
            <a:extLst>
              <a:ext uri="{BEBA8EAE-BF5A-486C-A8C5-ECC9F3942E4B}">
                <a14:imgProps xmlns:a14="http://schemas.microsoft.com/office/drawing/2010/main">
                  <a14:imgLayer r:embed="rId3">
                    <a14:imgEffect>
                      <a14:artisticFilmGrain/>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l="21617" t="2204" r="-58" b="1178"/>
          <a:stretch/>
        </p:blipFill>
        <p:spPr>
          <a:xfrm rot="16200000">
            <a:off x="5202510" y="-129514"/>
            <a:ext cx="6535982" cy="7119003"/>
          </a:xfrm>
          <a:prstGeom prst="rect">
            <a:avLst/>
          </a:prstGeom>
        </p:spPr>
      </p:pic>
      <p:sp>
        <p:nvSpPr>
          <p:cNvPr id="10" name="TekstSylinder 9"/>
          <p:cNvSpPr txBox="1"/>
          <p:nvPr userDrawn="1"/>
        </p:nvSpPr>
        <p:spPr>
          <a:xfrm>
            <a:off x="1383247" y="3248318"/>
            <a:ext cx="2141677" cy="769441"/>
          </a:xfrm>
          <a:prstGeom prst="rect">
            <a:avLst/>
          </a:prstGeom>
          <a:noFill/>
        </p:spPr>
        <p:txBody>
          <a:bodyPr wrap="none" rtlCol="0">
            <a:spAutoFit/>
          </a:bodyPr>
          <a:lstStyle/>
          <a:p>
            <a:pPr algn="ctr"/>
            <a:r>
              <a:rPr lang="nb-NO" sz="2200" b="1" dirty="0" err="1" smtClean="0"/>
              <a:t>Stordata</a:t>
            </a:r>
            <a:r>
              <a:rPr lang="nb-NO" sz="2200" b="1" dirty="0" smtClean="0"/>
              <a:t> og </a:t>
            </a:r>
          </a:p>
          <a:p>
            <a:pPr algn="ctr"/>
            <a:r>
              <a:rPr lang="nb-NO" sz="2200" b="1" dirty="0" smtClean="0"/>
              <a:t>avansert analyse</a:t>
            </a:r>
            <a:endParaRPr lang="nb-NO" sz="2200" b="1" dirty="0"/>
          </a:p>
        </p:txBody>
      </p:sp>
      <p:sp>
        <p:nvSpPr>
          <p:cNvPr id="13" name="Rektangel 12"/>
          <p:cNvSpPr/>
          <p:nvPr userDrawn="1"/>
        </p:nvSpPr>
        <p:spPr>
          <a:xfrm>
            <a:off x="513219" y="4299239"/>
            <a:ext cx="3881732" cy="1261884"/>
          </a:xfrm>
          <a:prstGeom prst="rect">
            <a:avLst/>
          </a:prstGeom>
        </p:spPr>
        <p:txBody>
          <a:bodyPr wrap="square">
            <a:spAutoFit/>
          </a:bodyPr>
          <a:lstStyle/>
          <a:p>
            <a:pPr algn="ctr"/>
            <a:r>
              <a:rPr lang="nb-NO" sz="1900" dirty="0" smtClean="0"/>
              <a:t>Vi skal legge til rette for bruk av stordata og kunstig intelligens i analyser av helse og helse-</a:t>
            </a:r>
            <a:r>
              <a:rPr lang="nb-NO" sz="1900" baseline="0" dirty="0" smtClean="0"/>
              <a:t> og omsorgs</a:t>
            </a:r>
            <a:r>
              <a:rPr lang="nb-NO" sz="1900" dirty="0" smtClean="0"/>
              <a:t>tjenester. </a:t>
            </a:r>
            <a:endParaRPr lang="nb-NO" sz="1900" dirty="0"/>
          </a:p>
        </p:txBody>
      </p:sp>
      <p:pic>
        <p:nvPicPr>
          <p:cNvPr id="14" name="Bild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1945803" y="1857939"/>
            <a:ext cx="1016566" cy="1016566"/>
          </a:xfrm>
          <a:prstGeom prst="rect">
            <a:avLst/>
          </a:prstGeom>
        </p:spPr>
      </p:pic>
    </p:spTree>
    <p:extLst>
      <p:ext uri="{BB962C8B-B14F-4D97-AF65-F5344CB8AC3E}">
        <p14:creationId xmlns:p14="http://schemas.microsoft.com/office/powerpoint/2010/main" val="9648102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2/19">
    <p:spTree>
      <p:nvGrpSpPr>
        <p:cNvPr id="1" name=""/>
        <p:cNvGrpSpPr/>
        <p:nvPr/>
      </p:nvGrpSpPr>
      <p:grpSpPr>
        <a:xfrm>
          <a:off x="0" y="0"/>
          <a:ext cx="0" cy="0"/>
          <a:chOff x="0" y="0"/>
          <a:chExt cx="0" cy="0"/>
        </a:xfrm>
      </p:grpSpPr>
      <p:sp>
        <p:nvSpPr>
          <p:cNvPr id="8" name="Rektangel 7"/>
          <p:cNvSpPr/>
          <p:nvPr userDrawn="1"/>
        </p:nvSpPr>
        <p:spPr>
          <a:xfrm>
            <a:off x="161999" y="161998"/>
            <a:ext cx="4584172" cy="65359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sp>
        <p:nvSpPr>
          <p:cNvPr id="9" name="TekstSylinder 8"/>
          <p:cNvSpPr txBox="1"/>
          <p:nvPr userDrawn="1"/>
        </p:nvSpPr>
        <p:spPr>
          <a:xfrm>
            <a:off x="1191342" y="3346651"/>
            <a:ext cx="2525486" cy="430887"/>
          </a:xfrm>
          <a:prstGeom prst="rect">
            <a:avLst/>
          </a:prstGeom>
          <a:noFill/>
        </p:spPr>
        <p:txBody>
          <a:bodyPr wrap="square" rtlCol="0">
            <a:spAutoFit/>
          </a:bodyPr>
          <a:lstStyle/>
          <a:p>
            <a:pPr algn="ctr"/>
            <a:r>
              <a:rPr lang="nb-NO" sz="2200" b="1" dirty="0" smtClean="0"/>
              <a:t>Det åpne instituttet</a:t>
            </a:r>
          </a:p>
        </p:txBody>
      </p:sp>
      <p:sp>
        <p:nvSpPr>
          <p:cNvPr id="10" name="Rektangel 9"/>
          <p:cNvSpPr/>
          <p:nvPr userDrawn="1"/>
        </p:nvSpPr>
        <p:spPr>
          <a:xfrm>
            <a:off x="572129" y="4166004"/>
            <a:ext cx="3763913" cy="1554272"/>
          </a:xfrm>
          <a:prstGeom prst="rect">
            <a:avLst/>
          </a:prstGeom>
        </p:spPr>
        <p:txBody>
          <a:bodyPr wrap="square">
            <a:spAutoFit/>
          </a:bodyPr>
          <a:lstStyle/>
          <a:p>
            <a:pPr algn="ctr"/>
            <a:r>
              <a:rPr lang="nb-NO" sz="1900" dirty="0" smtClean="0"/>
              <a:t>Vi skal sørge for dialog og brukermedvirkning i vår forskning og kommunikasjon.</a:t>
            </a:r>
            <a:endParaRPr lang="nb-NO" sz="1900" dirty="0"/>
          </a:p>
          <a:p>
            <a:pPr algn="ctr"/>
            <a:endParaRPr lang="nb-NO" sz="1900" dirty="0"/>
          </a:p>
          <a:p>
            <a:pPr algn="ctr"/>
            <a:r>
              <a:rPr lang="nb-NO" sz="1900" dirty="0" smtClean="0"/>
              <a:t> </a:t>
            </a:r>
            <a:endParaRPr lang="nb-NO" sz="1900" dirty="0"/>
          </a:p>
        </p:txBody>
      </p:sp>
      <p:pic>
        <p:nvPicPr>
          <p:cNvPr id="14" name="Bilde 13"/>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3039" y="2210415"/>
            <a:ext cx="622092" cy="622092"/>
          </a:xfrm>
          <a:prstGeom prst="rect">
            <a:avLst/>
          </a:prstGeom>
        </p:spPr>
      </p:pic>
      <p:pic>
        <p:nvPicPr>
          <p:cNvPr id="15" name="Bild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08171" y="161998"/>
            <a:ext cx="7121829" cy="6535982"/>
          </a:xfrm>
          <a:prstGeom prst="rect">
            <a:avLst/>
          </a:prstGeom>
        </p:spPr>
      </p:pic>
      <p:sp>
        <p:nvSpPr>
          <p:cNvPr id="16" name="Rektangel 15"/>
          <p:cNvSpPr/>
          <p:nvPr userDrawn="1"/>
        </p:nvSpPr>
        <p:spPr>
          <a:xfrm>
            <a:off x="10396219" y="6467147"/>
            <a:ext cx="1633781" cy="230832"/>
          </a:xfrm>
          <a:prstGeom prst="rect">
            <a:avLst/>
          </a:prstGeom>
        </p:spPr>
        <p:txBody>
          <a:bodyPr wrap="none">
            <a:spAutoFit/>
          </a:bodyPr>
          <a:lstStyle/>
          <a:p>
            <a:r>
              <a:rPr lang="nb-NO" sz="900" dirty="0" err="1">
                <a:solidFill>
                  <a:schemeClr val="accent2">
                    <a:lumMod val="20000"/>
                    <a:lumOff val="80000"/>
                  </a:schemeClr>
                </a:solidFill>
              </a:rPr>
              <a:t>u</a:t>
            </a:r>
            <a:r>
              <a:rPr lang="nb-NO" sz="900" dirty="0" err="1" smtClean="0">
                <a:solidFill>
                  <a:schemeClr val="accent2">
                    <a:lumMod val="20000"/>
                    <a:lumOff val="80000"/>
                  </a:schemeClr>
                </a:solidFill>
              </a:rPr>
              <a:t>ltramansk</a:t>
            </a:r>
            <a:r>
              <a:rPr lang="nb-NO" sz="900" dirty="0" smtClean="0">
                <a:solidFill>
                  <a:schemeClr val="accent2">
                    <a:lumMod val="20000"/>
                    <a:lumOff val="80000"/>
                  </a:schemeClr>
                </a:solidFill>
              </a:rPr>
              <a:t> / Shutterstock.com</a:t>
            </a:r>
            <a:endParaRPr lang="nb-NO" sz="900" dirty="0">
              <a:solidFill>
                <a:schemeClr val="accent2">
                  <a:lumMod val="20000"/>
                  <a:lumOff val="80000"/>
                </a:schemeClr>
              </a:solidFill>
            </a:endParaRPr>
          </a:p>
        </p:txBody>
      </p:sp>
    </p:spTree>
    <p:extLst>
      <p:ext uri="{BB962C8B-B14F-4D97-AF65-F5344CB8AC3E}">
        <p14:creationId xmlns:p14="http://schemas.microsoft.com/office/powerpoint/2010/main" val="42874622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3/19">
    <p:spTree>
      <p:nvGrpSpPr>
        <p:cNvPr id="1" name=""/>
        <p:cNvGrpSpPr/>
        <p:nvPr/>
      </p:nvGrpSpPr>
      <p:grpSpPr>
        <a:xfrm>
          <a:off x="0" y="0"/>
          <a:ext cx="0" cy="0"/>
          <a:chOff x="0" y="0"/>
          <a:chExt cx="0" cy="0"/>
        </a:xfrm>
      </p:grpSpPr>
      <p:sp>
        <p:nvSpPr>
          <p:cNvPr id="5" name="Rektangel 4"/>
          <p:cNvSpPr/>
          <p:nvPr userDrawn="1"/>
        </p:nvSpPr>
        <p:spPr>
          <a:xfrm>
            <a:off x="4908170" y="161999"/>
            <a:ext cx="7121829" cy="65359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userDrawn="1"/>
        </p:nvSpPr>
        <p:spPr>
          <a:xfrm>
            <a:off x="161999" y="161998"/>
            <a:ext cx="4584172" cy="65359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pic>
        <p:nvPicPr>
          <p:cNvPr id="7" name="Bilde 6"/>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1085573">
            <a:off x="6484709" y="1238565"/>
            <a:ext cx="3867150" cy="4222291"/>
          </a:xfrm>
          <a:prstGeom prst="rect">
            <a:avLst/>
          </a:prstGeom>
          <a:noFill/>
          <a:ln>
            <a:noFill/>
          </a:ln>
        </p:spPr>
      </p:pic>
      <p:sp>
        <p:nvSpPr>
          <p:cNvPr id="8" name="Ellipse 7"/>
          <p:cNvSpPr>
            <a:spLocks noChangeAspect="1"/>
          </p:cNvSpPr>
          <p:nvPr userDrawn="1"/>
        </p:nvSpPr>
        <p:spPr>
          <a:xfrm rot="21085573">
            <a:off x="7776857" y="502748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Ellipse 9"/>
          <p:cNvSpPr>
            <a:spLocks noChangeAspect="1"/>
          </p:cNvSpPr>
          <p:nvPr userDrawn="1"/>
        </p:nvSpPr>
        <p:spPr>
          <a:xfrm rot="21085573">
            <a:off x="7680086" y="519551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Ellipse 10"/>
          <p:cNvSpPr>
            <a:spLocks noChangeAspect="1"/>
          </p:cNvSpPr>
          <p:nvPr userDrawn="1"/>
        </p:nvSpPr>
        <p:spPr>
          <a:xfrm rot="21085573">
            <a:off x="7554668" y="498146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Ellipse 11"/>
          <p:cNvSpPr>
            <a:spLocks noChangeAspect="1"/>
          </p:cNvSpPr>
          <p:nvPr userDrawn="1"/>
        </p:nvSpPr>
        <p:spPr>
          <a:xfrm rot="21085573">
            <a:off x="7816925" y="518355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Ellipse 12"/>
          <p:cNvSpPr>
            <a:spLocks noChangeAspect="1"/>
          </p:cNvSpPr>
          <p:nvPr userDrawn="1"/>
        </p:nvSpPr>
        <p:spPr>
          <a:xfrm rot="21085573">
            <a:off x="7841598" y="490818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4" name="Ellipse 13"/>
          <p:cNvSpPr>
            <a:spLocks noChangeAspect="1"/>
          </p:cNvSpPr>
          <p:nvPr userDrawn="1"/>
        </p:nvSpPr>
        <p:spPr>
          <a:xfrm rot="21085573">
            <a:off x="6905750" y="426226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5" name="Ellipse 14"/>
          <p:cNvSpPr>
            <a:spLocks noChangeAspect="1"/>
          </p:cNvSpPr>
          <p:nvPr userDrawn="1"/>
        </p:nvSpPr>
        <p:spPr>
          <a:xfrm rot="21085573">
            <a:off x="6789287" y="4916288"/>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6" name="Ellipse 15"/>
          <p:cNvSpPr>
            <a:spLocks noChangeAspect="1"/>
          </p:cNvSpPr>
          <p:nvPr userDrawn="1"/>
        </p:nvSpPr>
        <p:spPr>
          <a:xfrm rot="21085573">
            <a:off x="7637254" y="505277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7" name="Ellipse 16"/>
          <p:cNvSpPr>
            <a:spLocks noChangeAspect="1"/>
          </p:cNvSpPr>
          <p:nvPr userDrawn="1"/>
        </p:nvSpPr>
        <p:spPr>
          <a:xfrm rot="21085573">
            <a:off x="7834052" y="512441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8" name="Ellipse 17"/>
          <p:cNvSpPr>
            <a:spLocks noChangeAspect="1"/>
          </p:cNvSpPr>
          <p:nvPr userDrawn="1"/>
        </p:nvSpPr>
        <p:spPr>
          <a:xfrm rot="21085573">
            <a:off x="7506926" y="520799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9" name="Ellipse 18"/>
          <p:cNvSpPr>
            <a:spLocks noChangeAspect="1"/>
          </p:cNvSpPr>
          <p:nvPr userDrawn="1"/>
        </p:nvSpPr>
        <p:spPr>
          <a:xfrm rot="21085573">
            <a:off x="7750646" y="495789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0" name="Ellipse 19"/>
          <p:cNvSpPr>
            <a:spLocks noChangeAspect="1"/>
          </p:cNvSpPr>
          <p:nvPr userDrawn="1"/>
        </p:nvSpPr>
        <p:spPr>
          <a:xfrm rot="21085573">
            <a:off x="7271970" y="553964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1" name="Ellipse 20"/>
          <p:cNvSpPr>
            <a:spLocks noChangeAspect="1"/>
          </p:cNvSpPr>
          <p:nvPr userDrawn="1"/>
        </p:nvSpPr>
        <p:spPr>
          <a:xfrm rot="21085573">
            <a:off x="7775337" y="5163368"/>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2" name="Ellipse 21"/>
          <p:cNvSpPr>
            <a:spLocks noChangeAspect="1"/>
          </p:cNvSpPr>
          <p:nvPr userDrawn="1"/>
        </p:nvSpPr>
        <p:spPr>
          <a:xfrm rot="21085573">
            <a:off x="6849726" y="531576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3" name="Ellipse 22"/>
          <p:cNvSpPr>
            <a:spLocks noChangeAspect="1"/>
          </p:cNvSpPr>
          <p:nvPr userDrawn="1"/>
        </p:nvSpPr>
        <p:spPr>
          <a:xfrm rot="21085573">
            <a:off x="7763614" y="471034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4" name="Ellipse 23"/>
          <p:cNvSpPr>
            <a:spLocks noChangeAspect="1"/>
          </p:cNvSpPr>
          <p:nvPr userDrawn="1"/>
        </p:nvSpPr>
        <p:spPr>
          <a:xfrm rot="21085573">
            <a:off x="6907354" y="491678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5" name="Ellipse 24"/>
          <p:cNvSpPr>
            <a:spLocks noChangeAspect="1"/>
          </p:cNvSpPr>
          <p:nvPr userDrawn="1"/>
        </p:nvSpPr>
        <p:spPr>
          <a:xfrm rot="21085573">
            <a:off x="7650944" y="525382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6" name="Ellipse 25"/>
          <p:cNvSpPr>
            <a:spLocks noChangeAspect="1"/>
          </p:cNvSpPr>
          <p:nvPr userDrawn="1"/>
        </p:nvSpPr>
        <p:spPr>
          <a:xfrm rot="21085573">
            <a:off x="7822890" y="508435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7" name="Ellipse 26"/>
          <p:cNvSpPr>
            <a:spLocks noChangeAspect="1"/>
          </p:cNvSpPr>
          <p:nvPr userDrawn="1"/>
        </p:nvSpPr>
        <p:spPr>
          <a:xfrm rot="21085573">
            <a:off x="7517486" y="437142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8" name="Ellipse 27"/>
          <p:cNvSpPr>
            <a:spLocks noChangeAspect="1"/>
          </p:cNvSpPr>
          <p:nvPr userDrawn="1"/>
        </p:nvSpPr>
        <p:spPr>
          <a:xfrm rot="21085573">
            <a:off x="7601976" y="513018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9" name="Ellipse 28"/>
          <p:cNvSpPr>
            <a:spLocks noChangeAspect="1"/>
          </p:cNvSpPr>
          <p:nvPr userDrawn="1"/>
        </p:nvSpPr>
        <p:spPr>
          <a:xfrm rot="21085573">
            <a:off x="6901400" y="535677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0" name="Ellipse 29"/>
          <p:cNvSpPr>
            <a:spLocks noChangeAspect="1"/>
          </p:cNvSpPr>
          <p:nvPr userDrawn="1"/>
        </p:nvSpPr>
        <p:spPr>
          <a:xfrm rot="21085573">
            <a:off x="7759354" y="511846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1" name="Ellipse 30"/>
          <p:cNvSpPr>
            <a:spLocks noChangeAspect="1"/>
          </p:cNvSpPr>
          <p:nvPr userDrawn="1"/>
        </p:nvSpPr>
        <p:spPr>
          <a:xfrm rot="21085573">
            <a:off x="7881928" y="495246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2" name="Ellipse 31"/>
          <p:cNvSpPr>
            <a:spLocks noChangeAspect="1"/>
          </p:cNvSpPr>
          <p:nvPr userDrawn="1"/>
        </p:nvSpPr>
        <p:spPr>
          <a:xfrm rot="21085573">
            <a:off x="6838629" y="516200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3" name="Ellipse 32"/>
          <p:cNvSpPr>
            <a:spLocks noChangeAspect="1"/>
          </p:cNvSpPr>
          <p:nvPr userDrawn="1"/>
        </p:nvSpPr>
        <p:spPr>
          <a:xfrm rot="21085573">
            <a:off x="7791982" y="498647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4" name="Ellipse 33"/>
          <p:cNvSpPr>
            <a:spLocks noChangeAspect="1"/>
          </p:cNvSpPr>
          <p:nvPr userDrawn="1"/>
        </p:nvSpPr>
        <p:spPr>
          <a:xfrm rot="21085573">
            <a:off x="7620802" y="4666560"/>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5" name="Ellipse 34"/>
          <p:cNvSpPr>
            <a:spLocks noChangeAspect="1"/>
          </p:cNvSpPr>
          <p:nvPr userDrawn="1"/>
        </p:nvSpPr>
        <p:spPr>
          <a:xfrm rot="21085573">
            <a:off x="7675973" y="386348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6" name="Ellipse 35"/>
          <p:cNvSpPr>
            <a:spLocks noChangeAspect="1"/>
          </p:cNvSpPr>
          <p:nvPr userDrawn="1"/>
        </p:nvSpPr>
        <p:spPr>
          <a:xfrm rot="21085573">
            <a:off x="7640997" y="512558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7" name="Ellipse 36"/>
          <p:cNvSpPr>
            <a:spLocks noChangeAspect="1"/>
          </p:cNvSpPr>
          <p:nvPr userDrawn="1"/>
        </p:nvSpPr>
        <p:spPr>
          <a:xfrm rot="21085573">
            <a:off x="7561660" y="523348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8" name="Ellipse 37"/>
          <p:cNvSpPr>
            <a:spLocks noChangeAspect="1"/>
          </p:cNvSpPr>
          <p:nvPr userDrawn="1"/>
        </p:nvSpPr>
        <p:spPr>
          <a:xfrm rot="21085573">
            <a:off x="7830554" y="498799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9" name="Ellipse 38"/>
          <p:cNvSpPr>
            <a:spLocks noChangeAspect="1"/>
          </p:cNvSpPr>
          <p:nvPr userDrawn="1"/>
        </p:nvSpPr>
        <p:spPr>
          <a:xfrm rot="21085573">
            <a:off x="6934608" y="530239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0" name="Ellipse 39"/>
          <p:cNvSpPr>
            <a:spLocks noChangeAspect="1"/>
          </p:cNvSpPr>
          <p:nvPr userDrawn="1"/>
        </p:nvSpPr>
        <p:spPr>
          <a:xfrm rot="21085573">
            <a:off x="7617534" y="390364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1" name="Ellipse 40"/>
          <p:cNvSpPr>
            <a:spLocks noChangeAspect="1"/>
          </p:cNvSpPr>
          <p:nvPr userDrawn="1"/>
        </p:nvSpPr>
        <p:spPr>
          <a:xfrm rot="21085573">
            <a:off x="7638433" y="493278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2" name="Ellipse 41"/>
          <p:cNvSpPr>
            <a:spLocks noChangeAspect="1"/>
          </p:cNvSpPr>
          <p:nvPr userDrawn="1"/>
        </p:nvSpPr>
        <p:spPr>
          <a:xfrm rot="21085573">
            <a:off x="6874678" y="433692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3" name="Ellipse 42"/>
          <p:cNvSpPr>
            <a:spLocks noChangeAspect="1"/>
          </p:cNvSpPr>
          <p:nvPr userDrawn="1"/>
        </p:nvSpPr>
        <p:spPr>
          <a:xfrm rot="21085573">
            <a:off x="7703861" y="497072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4" name="Ellipse 43"/>
          <p:cNvSpPr>
            <a:spLocks noChangeAspect="1"/>
          </p:cNvSpPr>
          <p:nvPr userDrawn="1"/>
        </p:nvSpPr>
        <p:spPr>
          <a:xfrm rot="21085573">
            <a:off x="8555706" y="172110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5" name="Ellipse 44"/>
          <p:cNvSpPr>
            <a:spLocks noChangeAspect="1"/>
          </p:cNvSpPr>
          <p:nvPr userDrawn="1"/>
        </p:nvSpPr>
        <p:spPr>
          <a:xfrm rot="21085573">
            <a:off x="6975555" y="428484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6" name="Ellipse 45"/>
          <p:cNvSpPr>
            <a:spLocks noChangeAspect="1"/>
          </p:cNvSpPr>
          <p:nvPr userDrawn="1"/>
        </p:nvSpPr>
        <p:spPr>
          <a:xfrm rot="21085573">
            <a:off x="7898186" y="521385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7" name="Ellipse 46"/>
          <p:cNvSpPr>
            <a:spLocks noChangeAspect="1"/>
          </p:cNvSpPr>
          <p:nvPr userDrawn="1"/>
        </p:nvSpPr>
        <p:spPr>
          <a:xfrm rot="21085573">
            <a:off x="7935443" y="503313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8" name="Ellipse 47"/>
          <p:cNvSpPr>
            <a:spLocks noChangeAspect="1"/>
          </p:cNvSpPr>
          <p:nvPr userDrawn="1"/>
        </p:nvSpPr>
        <p:spPr>
          <a:xfrm rot="21085573">
            <a:off x="7519710" y="464928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9" name="Ellipse 48"/>
          <p:cNvSpPr>
            <a:spLocks noChangeAspect="1"/>
          </p:cNvSpPr>
          <p:nvPr userDrawn="1"/>
        </p:nvSpPr>
        <p:spPr>
          <a:xfrm rot="21085573">
            <a:off x="6764941" y="453553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0" name="Ellipse 49"/>
          <p:cNvSpPr>
            <a:spLocks noChangeAspect="1"/>
          </p:cNvSpPr>
          <p:nvPr userDrawn="1"/>
        </p:nvSpPr>
        <p:spPr>
          <a:xfrm rot="21085573">
            <a:off x="7334620" y="462542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1" name="Ellipse 50"/>
          <p:cNvSpPr>
            <a:spLocks noChangeAspect="1"/>
          </p:cNvSpPr>
          <p:nvPr userDrawn="1"/>
        </p:nvSpPr>
        <p:spPr>
          <a:xfrm rot="21085573">
            <a:off x="6896845" y="545530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2" name="Ellipse 51"/>
          <p:cNvSpPr>
            <a:spLocks noChangeAspect="1"/>
          </p:cNvSpPr>
          <p:nvPr userDrawn="1"/>
        </p:nvSpPr>
        <p:spPr>
          <a:xfrm rot="21085573">
            <a:off x="8173024" y="257437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3" name="Ellipse 52"/>
          <p:cNvSpPr>
            <a:spLocks noChangeAspect="1"/>
          </p:cNvSpPr>
          <p:nvPr userDrawn="1"/>
        </p:nvSpPr>
        <p:spPr>
          <a:xfrm rot="21085573">
            <a:off x="6835126" y="540374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4" name="Ellipse 53"/>
          <p:cNvSpPr>
            <a:spLocks noChangeAspect="1"/>
          </p:cNvSpPr>
          <p:nvPr userDrawn="1"/>
        </p:nvSpPr>
        <p:spPr>
          <a:xfrm rot="21085573">
            <a:off x="7780385" y="488164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5" name="Ellipse 54"/>
          <p:cNvSpPr>
            <a:spLocks noChangeAspect="1"/>
          </p:cNvSpPr>
          <p:nvPr userDrawn="1"/>
        </p:nvSpPr>
        <p:spPr>
          <a:xfrm rot="21085573">
            <a:off x="7621577" y="474949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6" name="Ellipse 55"/>
          <p:cNvSpPr>
            <a:spLocks noChangeAspect="1"/>
          </p:cNvSpPr>
          <p:nvPr userDrawn="1"/>
        </p:nvSpPr>
        <p:spPr>
          <a:xfrm rot="21085573">
            <a:off x="7893263" y="306730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7" name="Ellipse 56"/>
          <p:cNvSpPr>
            <a:spLocks noChangeAspect="1"/>
          </p:cNvSpPr>
          <p:nvPr userDrawn="1"/>
        </p:nvSpPr>
        <p:spPr>
          <a:xfrm rot="21085573">
            <a:off x="8039548" y="226012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8" name="Ellipse 57"/>
          <p:cNvSpPr>
            <a:spLocks noChangeAspect="1"/>
          </p:cNvSpPr>
          <p:nvPr userDrawn="1"/>
        </p:nvSpPr>
        <p:spPr>
          <a:xfrm rot="21085573">
            <a:off x="7385394" y="457062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9" name="Ellipse 58"/>
          <p:cNvSpPr>
            <a:spLocks noChangeAspect="1"/>
          </p:cNvSpPr>
          <p:nvPr userDrawn="1"/>
        </p:nvSpPr>
        <p:spPr>
          <a:xfrm rot="21085573">
            <a:off x="7956588" y="472967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0" name="Ellipse 59"/>
          <p:cNvSpPr>
            <a:spLocks noChangeAspect="1"/>
          </p:cNvSpPr>
          <p:nvPr userDrawn="1"/>
        </p:nvSpPr>
        <p:spPr>
          <a:xfrm rot="21085573">
            <a:off x="8505096" y="187560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1" name="Ellipse 60"/>
          <p:cNvSpPr>
            <a:spLocks noChangeAspect="1"/>
          </p:cNvSpPr>
          <p:nvPr userDrawn="1"/>
        </p:nvSpPr>
        <p:spPr>
          <a:xfrm rot="21085573">
            <a:off x="7586407" y="509056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2" name="Ellipse 61"/>
          <p:cNvSpPr>
            <a:spLocks noChangeAspect="1"/>
          </p:cNvSpPr>
          <p:nvPr userDrawn="1"/>
        </p:nvSpPr>
        <p:spPr>
          <a:xfrm rot="21085573">
            <a:off x="6806173" y="530846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3" name="Ellipse 62"/>
          <p:cNvSpPr>
            <a:spLocks noChangeAspect="1"/>
          </p:cNvSpPr>
          <p:nvPr userDrawn="1"/>
        </p:nvSpPr>
        <p:spPr>
          <a:xfrm rot="21085573">
            <a:off x="7303886" y="413521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4" name="Ellipse 63"/>
          <p:cNvSpPr>
            <a:spLocks noChangeAspect="1"/>
          </p:cNvSpPr>
          <p:nvPr userDrawn="1"/>
        </p:nvSpPr>
        <p:spPr>
          <a:xfrm rot="21085573">
            <a:off x="7861109" y="503124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5" name="Ellipse 64"/>
          <p:cNvSpPr>
            <a:spLocks noChangeAspect="1"/>
          </p:cNvSpPr>
          <p:nvPr userDrawn="1"/>
        </p:nvSpPr>
        <p:spPr>
          <a:xfrm rot="21085573">
            <a:off x="7214430" y="5209508"/>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6" name="Ellipse 65"/>
          <p:cNvSpPr>
            <a:spLocks noChangeAspect="1"/>
          </p:cNvSpPr>
          <p:nvPr userDrawn="1"/>
        </p:nvSpPr>
        <p:spPr>
          <a:xfrm rot="21085573">
            <a:off x="6980827" y="421820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7" name="Ellipse 66"/>
          <p:cNvSpPr>
            <a:spLocks noChangeAspect="1"/>
          </p:cNvSpPr>
          <p:nvPr userDrawn="1"/>
        </p:nvSpPr>
        <p:spPr>
          <a:xfrm rot="21085573">
            <a:off x="6957943" y="433369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8" name="Ellipse 67"/>
          <p:cNvSpPr>
            <a:spLocks noChangeAspect="1"/>
          </p:cNvSpPr>
          <p:nvPr userDrawn="1"/>
        </p:nvSpPr>
        <p:spPr>
          <a:xfrm rot="21085573">
            <a:off x="8384075" y="1996458"/>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9" name="Ellipse 68"/>
          <p:cNvSpPr>
            <a:spLocks noChangeAspect="1"/>
          </p:cNvSpPr>
          <p:nvPr userDrawn="1"/>
        </p:nvSpPr>
        <p:spPr>
          <a:xfrm rot="21085573">
            <a:off x="7524620" y="514445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0" name="Ellipse 69"/>
          <p:cNvSpPr>
            <a:spLocks noChangeAspect="1"/>
          </p:cNvSpPr>
          <p:nvPr userDrawn="1"/>
        </p:nvSpPr>
        <p:spPr>
          <a:xfrm rot="21085573">
            <a:off x="7503860" y="531786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1" name="Ellipse 70"/>
          <p:cNvSpPr>
            <a:spLocks noChangeAspect="1"/>
          </p:cNvSpPr>
          <p:nvPr userDrawn="1"/>
        </p:nvSpPr>
        <p:spPr>
          <a:xfrm rot="21085573">
            <a:off x="7753198" y="377906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2" name="Ellipse 71"/>
          <p:cNvSpPr>
            <a:spLocks noChangeAspect="1"/>
          </p:cNvSpPr>
          <p:nvPr userDrawn="1"/>
        </p:nvSpPr>
        <p:spPr>
          <a:xfrm rot="21085573">
            <a:off x="6864060" y="487620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3" name="Ellipse 72"/>
          <p:cNvSpPr>
            <a:spLocks noChangeAspect="1"/>
          </p:cNvSpPr>
          <p:nvPr userDrawn="1"/>
        </p:nvSpPr>
        <p:spPr>
          <a:xfrm rot="21085573">
            <a:off x="7101104" y="550453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4" name="Ellipse 73"/>
          <p:cNvSpPr>
            <a:spLocks noChangeAspect="1"/>
          </p:cNvSpPr>
          <p:nvPr userDrawn="1"/>
        </p:nvSpPr>
        <p:spPr>
          <a:xfrm rot="21085573">
            <a:off x="7597611" y="524490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5" name="Ellipse 74"/>
          <p:cNvSpPr>
            <a:spLocks noChangeAspect="1"/>
          </p:cNvSpPr>
          <p:nvPr userDrawn="1"/>
        </p:nvSpPr>
        <p:spPr>
          <a:xfrm rot="21085573">
            <a:off x="7257561" y="545616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6" name="Ellipse 75"/>
          <p:cNvSpPr>
            <a:spLocks noChangeAspect="1"/>
          </p:cNvSpPr>
          <p:nvPr userDrawn="1"/>
        </p:nvSpPr>
        <p:spPr>
          <a:xfrm rot="21085573">
            <a:off x="7739905" y="454460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7" name="Ellipse 76"/>
          <p:cNvSpPr>
            <a:spLocks noChangeAspect="1"/>
          </p:cNvSpPr>
          <p:nvPr userDrawn="1"/>
        </p:nvSpPr>
        <p:spPr>
          <a:xfrm rot="21085573">
            <a:off x="6908563" y="468464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8" name="Ellipse 77"/>
          <p:cNvSpPr>
            <a:spLocks noChangeAspect="1"/>
          </p:cNvSpPr>
          <p:nvPr userDrawn="1"/>
        </p:nvSpPr>
        <p:spPr>
          <a:xfrm rot="21085573">
            <a:off x="7878232" y="508799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9" name="Ellipse 78"/>
          <p:cNvSpPr>
            <a:spLocks noChangeAspect="1"/>
          </p:cNvSpPr>
          <p:nvPr userDrawn="1"/>
        </p:nvSpPr>
        <p:spPr>
          <a:xfrm rot="21085573">
            <a:off x="6835309" y="498601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0" name="Ellipse 79"/>
          <p:cNvSpPr>
            <a:spLocks noChangeAspect="1"/>
          </p:cNvSpPr>
          <p:nvPr userDrawn="1"/>
        </p:nvSpPr>
        <p:spPr>
          <a:xfrm rot="21085573">
            <a:off x="7452440" y="5398810"/>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1" name="Ellipse 80"/>
          <p:cNvSpPr>
            <a:spLocks noChangeAspect="1"/>
          </p:cNvSpPr>
          <p:nvPr userDrawn="1"/>
        </p:nvSpPr>
        <p:spPr>
          <a:xfrm rot="21085573">
            <a:off x="7710802" y="504184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2" name="Ellipse 81"/>
          <p:cNvSpPr>
            <a:spLocks noChangeAspect="1"/>
          </p:cNvSpPr>
          <p:nvPr userDrawn="1"/>
        </p:nvSpPr>
        <p:spPr>
          <a:xfrm rot="21085573">
            <a:off x="7384199" y="545841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3" name="Ellipse 82"/>
          <p:cNvSpPr>
            <a:spLocks noChangeAspect="1"/>
          </p:cNvSpPr>
          <p:nvPr userDrawn="1"/>
        </p:nvSpPr>
        <p:spPr>
          <a:xfrm rot="21085573">
            <a:off x="8091229" y="258610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4" name="Ellipse 83"/>
          <p:cNvSpPr>
            <a:spLocks noChangeAspect="1"/>
          </p:cNvSpPr>
          <p:nvPr userDrawn="1"/>
        </p:nvSpPr>
        <p:spPr>
          <a:xfrm rot="21085573">
            <a:off x="8709791" y="172409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5" name="Ellipse 84"/>
          <p:cNvSpPr>
            <a:spLocks noChangeAspect="1"/>
          </p:cNvSpPr>
          <p:nvPr userDrawn="1"/>
        </p:nvSpPr>
        <p:spPr>
          <a:xfrm rot="21085573">
            <a:off x="7714763" y="491367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6" name="Ellipse 85"/>
          <p:cNvSpPr>
            <a:spLocks noChangeAspect="1"/>
          </p:cNvSpPr>
          <p:nvPr userDrawn="1"/>
        </p:nvSpPr>
        <p:spPr>
          <a:xfrm rot="21085573">
            <a:off x="7703882" y="498590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7" name="Ellipse 86"/>
          <p:cNvSpPr>
            <a:spLocks noChangeAspect="1"/>
          </p:cNvSpPr>
          <p:nvPr userDrawn="1"/>
        </p:nvSpPr>
        <p:spPr>
          <a:xfrm rot="21085573">
            <a:off x="7713116" y="506177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8" name="Ellipse 87"/>
          <p:cNvSpPr>
            <a:spLocks noChangeAspect="1"/>
          </p:cNvSpPr>
          <p:nvPr userDrawn="1"/>
        </p:nvSpPr>
        <p:spPr>
          <a:xfrm rot="21085573">
            <a:off x="7779228" y="507812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9" name="Ellipse 88"/>
          <p:cNvSpPr>
            <a:spLocks noChangeAspect="1"/>
          </p:cNvSpPr>
          <p:nvPr userDrawn="1"/>
        </p:nvSpPr>
        <p:spPr>
          <a:xfrm rot="21085573">
            <a:off x="7676084" y="509329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0" name="Ellipse 89"/>
          <p:cNvSpPr>
            <a:spLocks noChangeAspect="1"/>
          </p:cNvSpPr>
          <p:nvPr userDrawn="1"/>
        </p:nvSpPr>
        <p:spPr>
          <a:xfrm rot="21085573">
            <a:off x="7599834" y="443855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1" name="Ellipse 90"/>
          <p:cNvSpPr>
            <a:spLocks noChangeAspect="1"/>
          </p:cNvSpPr>
          <p:nvPr userDrawn="1"/>
        </p:nvSpPr>
        <p:spPr>
          <a:xfrm rot="21085573">
            <a:off x="7693294" y="462782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2" name="Ellipse 91"/>
          <p:cNvSpPr>
            <a:spLocks noChangeAspect="1"/>
          </p:cNvSpPr>
          <p:nvPr userDrawn="1"/>
        </p:nvSpPr>
        <p:spPr>
          <a:xfrm rot="21085573">
            <a:off x="7760087" y="504847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3" name="Ellipse 92"/>
          <p:cNvSpPr>
            <a:spLocks noChangeAspect="1"/>
          </p:cNvSpPr>
          <p:nvPr userDrawn="1"/>
        </p:nvSpPr>
        <p:spPr>
          <a:xfrm rot="21085573">
            <a:off x="7675972" y="391203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4" name="Ellipse 93"/>
          <p:cNvSpPr>
            <a:spLocks noChangeAspect="1"/>
          </p:cNvSpPr>
          <p:nvPr userDrawn="1"/>
        </p:nvSpPr>
        <p:spPr>
          <a:xfrm rot="21085573">
            <a:off x="7629389" y="388028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5" name="Ellipse 94"/>
          <p:cNvSpPr>
            <a:spLocks noChangeAspect="1"/>
          </p:cNvSpPr>
          <p:nvPr userDrawn="1"/>
        </p:nvSpPr>
        <p:spPr>
          <a:xfrm rot="21085573">
            <a:off x="6795142" y="4891060"/>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6" name="Ellipse 95"/>
          <p:cNvSpPr>
            <a:spLocks noChangeAspect="1"/>
          </p:cNvSpPr>
          <p:nvPr userDrawn="1"/>
        </p:nvSpPr>
        <p:spPr>
          <a:xfrm rot="21085573">
            <a:off x="6846353" y="492296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7" name="Ellipse 96"/>
          <p:cNvSpPr>
            <a:spLocks noChangeAspect="1"/>
          </p:cNvSpPr>
          <p:nvPr userDrawn="1"/>
        </p:nvSpPr>
        <p:spPr>
          <a:xfrm rot="21085573">
            <a:off x="6846353" y="533767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8" name="TekstSylinder 97"/>
          <p:cNvSpPr txBox="1"/>
          <p:nvPr userDrawn="1"/>
        </p:nvSpPr>
        <p:spPr>
          <a:xfrm>
            <a:off x="1219452" y="3388581"/>
            <a:ext cx="2469266" cy="430887"/>
          </a:xfrm>
          <a:prstGeom prst="rect">
            <a:avLst/>
          </a:prstGeom>
          <a:noFill/>
        </p:spPr>
        <p:txBody>
          <a:bodyPr wrap="none" rtlCol="0">
            <a:spAutoFit/>
          </a:bodyPr>
          <a:lstStyle/>
          <a:p>
            <a:r>
              <a:rPr lang="nb-NO" sz="2200" b="1" dirty="0" smtClean="0"/>
              <a:t>Sanntidsovervåking</a:t>
            </a:r>
            <a:endParaRPr lang="nb-NO" sz="2200" b="1" dirty="0"/>
          </a:p>
        </p:txBody>
      </p:sp>
      <p:sp>
        <p:nvSpPr>
          <p:cNvPr id="99" name="Rektangel 98"/>
          <p:cNvSpPr/>
          <p:nvPr userDrawn="1"/>
        </p:nvSpPr>
        <p:spPr>
          <a:xfrm>
            <a:off x="513020" y="4226706"/>
            <a:ext cx="3882131" cy="969496"/>
          </a:xfrm>
          <a:prstGeom prst="rect">
            <a:avLst/>
          </a:prstGeom>
        </p:spPr>
        <p:txBody>
          <a:bodyPr wrap="square">
            <a:spAutoFit/>
          </a:bodyPr>
          <a:lstStyle/>
          <a:p>
            <a:pPr lvl="0" algn="ctr"/>
            <a:r>
              <a:rPr lang="nb-NO" sz="1900" dirty="0" smtClean="0"/>
              <a:t>Vi skal følge med på sykdomsutbrudd i </a:t>
            </a:r>
            <a:r>
              <a:rPr lang="nb-NO" sz="1900" dirty="0" err="1" smtClean="0"/>
              <a:t>sanntid</a:t>
            </a:r>
            <a:r>
              <a:rPr lang="nb-NO" sz="1900" dirty="0" smtClean="0"/>
              <a:t> for å bidra til rask respons på helsetrusler.</a:t>
            </a:r>
            <a:endParaRPr lang="nb-NO" sz="1900" dirty="0"/>
          </a:p>
        </p:txBody>
      </p:sp>
      <p:pic>
        <p:nvPicPr>
          <p:cNvPr id="100" name="Bilde 9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02761" y="2141684"/>
            <a:ext cx="702649" cy="702649"/>
          </a:xfrm>
          <a:prstGeom prst="rect">
            <a:avLst/>
          </a:prstGeom>
        </p:spPr>
      </p:pic>
    </p:spTree>
    <p:extLst>
      <p:ext uri="{BB962C8B-B14F-4D97-AF65-F5344CB8AC3E}">
        <p14:creationId xmlns:p14="http://schemas.microsoft.com/office/powerpoint/2010/main" val="39417996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4/19">
    <p:spTree>
      <p:nvGrpSpPr>
        <p:cNvPr id="1" name=""/>
        <p:cNvGrpSpPr/>
        <p:nvPr/>
      </p:nvGrpSpPr>
      <p:grpSpPr>
        <a:xfrm>
          <a:off x="0" y="0"/>
          <a:ext cx="0" cy="0"/>
          <a:chOff x="0" y="0"/>
          <a:chExt cx="0" cy="0"/>
        </a:xfrm>
      </p:grpSpPr>
      <p:sp>
        <p:nvSpPr>
          <p:cNvPr id="3" name="Rektangel 2"/>
          <p:cNvSpPr/>
          <p:nvPr userDrawn="1"/>
        </p:nvSpPr>
        <p:spPr>
          <a:xfrm>
            <a:off x="161999" y="161999"/>
            <a:ext cx="4584172" cy="653598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sp>
        <p:nvSpPr>
          <p:cNvPr id="4" name="TekstSylinder 3"/>
          <p:cNvSpPr txBox="1"/>
          <p:nvPr userDrawn="1"/>
        </p:nvSpPr>
        <p:spPr>
          <a:xfrm>
            <a:off x="873764" y="3344704"/>
            <a:ext cx="3160643" cy="430887"/>
          </a:xfrm>
          <a:prstGeom prst="rect">
            <a:avLst/>
          </a:prstGeom>
          <a:noFill/>
        </p:spPr>
        <p:txBody>
          <a:bodyPr wrap="square" rtlCol="0">
            <a:spAutoFit/>
          </a:bodyPr>
          <a:lstStyle/>
          <a:p>
            <a:pPr algn="ctr"/>
            <a:r>
              <a:rPr lang="nb-NO" sz="2200" b="1" dirty="0" smtClean="0"/>
              <a:t>På tvers av sektorer</a:t>
            </a:r>
            <a:endParaRPr lang="nb-NO" sz="2200" b="1" dirty="0"/>
          </a:p>
        </p:txBody>
      </p:sp>
      <p:sp>
        <p:nvSpPr>
          <p:cNvPr id="5" name="Rektangel 4"/>
          <p:cNvSpPr/>
          <p:nvPr userDrawn="1"/>
        </p:nvSpPr>
        <p:spPr>
          <a:xfrm>
            <a:off x="533502" y="4121561"/>
            <a:ext cx="3841167" cy="969496"/>
          </a:xfrm>
          <a:prstGeom prst="rect">
            <a:avLst/>
          </a:prstGeom>
        </p:spPr>
        <p:txBody>
          <a:bodyPr wrap="square">
            <a:spAutoFit/>
          </a:bodyPr>
          <a:lstStyle/>
          <a:p>
            <a:pPr lvl="0" algn="ctr"/>
            <a:r>
              <a:rPr lang="nb-NO" sz="1900" dirty="0" smtClean="0"/>
              <a:t>Vi skal ta i bruk nye </a:t>
            </a:r>
          </a:p>
          <a:p>
            <a:pPr lvl="0" algn="ctr"/>
            <a:r>
              <a:rPr lang="nb-NO" sz="1900" dirty="0"/>
              <a:t>k</a:t>
            </a:r>
            <a:r>
              <a:rPr lang="nb-NO" sz="1900" dirty="0" smtClean="0"/>
              <a:t>ombinasjoner av data og samarbeid på tvers av samfunnsområder.</a:t>
            </a:r>
            <a:endParaRPr lang="nb-NO" sz="1900" dirty="0"/>
          </a:p>
        </p:txBody>
      </p:sp>
      <p:pic>
        <p:nvPicPr>
          <p:cNvPr id="6" name="Bild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0997" y="162000"/>
            <a:ext cx="7121346" cy="6535980"/>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5862" y="1998983"/>
            <a:ext cx="976446" cy="976446"/>
          </a:xfrm>
          <a:prstGeom prst="rect">
            <a:avLst/>
          </a:prstGeom>
        </p:spPr>
      </p:pic>
      <p:sp>
        <p:nvSpPr>
          <p:cNvPr id="8" name="Rektangel 7"/>
          <p:cNvSpPr/>
          <p:nvPr userDrawn="1"/>
        </p:nvSpPr>
        <p:spPr>
          <a:xfrm>
            <a:off x="10648631" y="6467147"/>
            <a:ext cx="1383712" cy="230832"/>
          </a:xfrm>
          <a:prstGeom prst="rect">
            <a:avLst/>
          </a:prstGeom>
        </p:spPr>
        <p:txBody>
          <a:bodyPr wrap="none">
            <a:spAutoFit/>
          </a:bodyPr>
          <a:lstStyle/>
          <a:p>
            <a:r>
              <a:rPr lang="nb-NO" sz="900" dirty="0" smtClean="0">
                <a:solidFill>
                  <a:schemeClr val="bg2">
                    <a:lumMod val="90000"/>
                  </a:schemeClr>
                </a:solidFill>
              </a:rPr>
              <a:t>Klaus Tan / Unsplash.com</a:t>
            </a:r>
            <a:endParaRPr lang="nb-NO" sz="900" dirty="0">
              <a:solidFill>
                <a:schemeClr val="bg2">
                  <a:lumMod val="90000"/>
                </a:schemeClr>
              </a:solidFill>
            </a:endParaRPr>
          </a:p>
        </p:txBody>
      </p:sp>
    </p:spTree>
    <p:extLst>
      <p:ext uri="{BB962C8B-B14F-4D97-AF65-F5344CB8AC3E}">
        <p14:creationId xmlns:p14="http://schemas.microsoft.com/office/powerpoint/2010/main" val="29347971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5/19">
    <p:spTree>
      <p:nvGrpSpPr>
        <p:cNvPr id="1" name=""/>
        <p:cNvGrpSpPr/>
        <p:nvPr/>
      </p:nvGrpSpPr>
      <p:grpSpPr>
        <a:xfrm>
          <a:off x="0" y="0"/>
          <a:ext cx="0" cy="0"/>
          <a:chOff x="0" y="0"/>
          <a:chExt cx="0" cy="0"/>
        </a:xfrm>
      </p:grpSpPr>
      <p:sp>
        <p:nvSpPr>
          <p:cNvPr id="7" name="Rektangel 6"/>
          <p:cNvSpPr/>
          <p:nvPr userDrawn="1"/>
        </p:nvSpPr>
        <p:spPr>
          <a:xfrm>
            <a:off x="161999" y="161998"/>
            <a:ext cx="4584172" cy="65359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sp>
        <p:nvSpPr>
          <p:cNvPr id="8" name="TekstSylinder 7"/>
          <p:cNvSpPr txBox="1"/>
          <p:nvPr userDrawn="1"/>
        </p:nvSpPr>
        <p:spPr>
          <a:xfrm>
            <a:off x="1258341" y="3393598"/>
            <a:ext cx="2391488" cy="430887"/>
          </a:xfrm>
          <a:prstGeom prst="rect">
            <a:avLst/>
          </a:prstGeom>
          <a:noFill/>
        </p:spPr>
        <p:txBody>
          <a:bodyPr wrap="square" rtlCol="0">
            <a:spAutoFit/>
          </a:bodyPr>
          <a:lstStyle/>
          <a:p>
            <a:pPr algn="ctr"/>
            <a:r>
              <a:rPr lang="nb-NO" sz="2200" b="1" dirty="0"/>
              <a:t>Enklere </a:t>
            </a:r>
            <a:r>
              <a:rPr lang="nb-NO" sz="2200" b="1" dirty="0" smtClean="0"/>
              <a:t>navigasjon</a:t>
            </a:r>
            <a:endParaRPr lang="nb-NO" sz="2200" b="1" dirty="0"/>
          </a:p>
        </p:txBody>
      </p:sp>
      <p:sp>
        <p:nvSpPr>
          <p:cNvPr id="10" name="Rektangel 9"/>
          <p:cNvSpPr/>
          <p:nvPr userDrawn="1"/>
        </p:nvSpPr>
        <p:spPr>
          <a:xfrm>
            <a:off x="437962" y="4306180"/>
            <a:ext cx="4032246" cy="969496"/>
          </a:xfrm>
          <a:prstGeom prst="rect">
            <a:avLst/>
          </a:prstGeom>
        </p:spPr>
        <p:txBody>
          <a:bodyPr wrap="square">
            <a:spAutoFit/>
          </a:bodyPr>
          <a:lstStyle/>
          <a:p>
            <a:pPr lvl="0" algn="ctr"/>
            <a:r>
              <a:rPr lang="nb-NO" sz="1900" dirty="0"/>
              <a:t>Vi </a:t>
            </a:r>
            <a:r>
              <a:rPr lang="nb-NO" sz="1900" dirty="0" smtClean="0"/>
              <a:t>skal vise vei i økende mengder informasjon om helse.</a:t>
            </a:r>
            <a:endParaRPr lang="nb-NO" sz="1900" dirty="0"/>
          </a:p>
          <a:p>
            <a:pPr algn="ctr"/>
            <a:r>
              <a:rPr lang="nb-NO" sz="1900" dirty="0" smtClean="0"/>
              <a:t> </a:t>
            </a:r>
            <a:endParaRPr lang="nb-NO" sz="1900" dirty="0"/>
          </a:p>
        </p:txBody>
      </p:sp>
      <p:pic>
        <p:nvPicPr>
          <p:cNvPr id="11" name="Bild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08171" y="162000"/>
            <a:ext cx="7121829" cy="6535980"/>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2200" y="2220686"/>
            <a:ext cx="463771" cy="494705"/>
          </a:xfrm>
          <a:prstGeom prst="rect">
            <a:avLst/>
          </a:prstGeom>
        </p:spPr>
      </p:pic>
      <p:sp>
        <p:nvSpPr>
          <p:cNvPr id="13" name="Rektangel 12"/>
          <p:cNvSpPr/>
          <p:nvPr userDrawn="1"/>
        </p:nvSpPr>
        <p:spPr>
          <a:xfrm>
            <a:off x="10428279" y="6467147"/>
            <a:ext cx="1601721" cy="230832"/>
          </a:xfrm>
          <a:prstGeom prst="rect">
            <a:avLst/>
          </a:prstGeom>
        </p:spPr>
        <p:txBody>
          <a:bodyPr wrap="none">
            <a:spAutoFit/>
          </a:bodyPr>
          <a:lstStyle/>
          <a:p>
            <a:r>
              <a:rPr lang="nb-NO" sz="900" dirty="0" smtClean="0"/>
              <a:t>Tobias Fischer / Unsplash.com</a:t>
            </a:r>
            <a:endParaRPr lang="nb-NO" sz="900" dirty="0"/>
          </a:p>
        </p:txBody>
      </p:sp>
    </p:spTree>
    <p:extLst>
      <p:ext uri="{BB962C8B-B14F-4D97-AF65-F5344CB8AC3E}">
        <p14:creationId xmlns:p14="http://schemas.microsoft.com/office/powerpoint/2010/main" val="26678660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6/19">
    <p:spTree>
      <p:nvGrpSpPr>
        <p:cNvPr id="1" name=""/>
        <p:cNvGrpSpPr/>
        <p:nvPr/>
      </p:nvGrpSpPr>
      <p:grpSpPr>
        <a:xfrm>
          <a:off x="0" y="0"/>
          <a:ext cx="0" cy="0"/>
          <a:chOff x="0" y="0"/>
          <a:chExt cx="0" cy="0"/>
        </a:xfrm>
      </p:grpSpPr>
      <p:sp>
        <p:nvSpPr>
          <p:cNvPr id="11" name="Rektangel 10"/>
          <p:cNvSpPr/>
          <p:nvPr userDrawn="1"/>
        </p:nvSpPr>
        <p:spPr>
          <a:xfrm>
            <a:off x="161999" y="161998"/>
            <a:ext cx="4584172" cy="653598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sp>
        <p:nvSpPr>
          <p:cNvPr id="12" name="TekstSylinder 11"/>
          <p:cNvSpPr txBox="1"/>
          <p:nvPr userDrawn="1"/>
        </p:nvSpPr>
        <p:spPr>
          <a:xfrm>
            <a:off x="1048108" y="3312028"/>
            <a:ext cx="2811955" cy="769441"/>
          </a:xfrm>
          <a:prstGeom prst="rect">
            <a:avLst/>
          </a:prstGeom>
          <a:noFill/>
        </p:spPr>
        <p:txBody>
          <a:bodyPr wrap="square" rtlCol="0">
            <a:spAutoFit/>
          </a:bodyPr>
          <a:lstStyle/>
          <a:p>
            <a:pPr algn="ctr"/>
            <a:r>
              <a:rPr lang="nb-NO" sz="2200" b="1" dirty="0" smtClean="0"/>
              <a:t>Helsedata skal komme til nytte</a:t>
            </a:r>
            <a:endParaRPr lang="nb-NO" sz="2200" b="1" dirty="0"/>
          </a:p>
        </p:txBody>
      </p:sp>
      <p:sp>
        <p:nvSpPr>
          <p:cNvPr id="13" name="Rektangel 12"/>
          <p:cNvSpPr/>
          <p:nvPr userDrawn="1"/>
        </p:nvSpPr>
        <p:spPr>
          <a:xfrm>
            <a:off x="607393" y="4345528"/>
            <a:ext cx="3693385" cy="969496"/>
          </a:xfrm>
          <a:prstGeom prst="rect">
            <a:avLst/>
          </a:prstGeom>
        </p:spPr>
        <p:txBody>
          <a:bodyPr wrap="square">
            <a:spAutoFit/>
          </a:bodyPr>
          <a:lstStyle/>
          <a:p>
            <a:pPr lvl="0" algn="ctr"/>
            <a:r>
              <a:rPr lang="nb-NO" sz="1900" dirty="0" smtClean="0"/>
              <a:t>Vi skal sørge </a:t>
            </a:r>
            <a:r>
              <a:rPr lang="nb-NO" sz="1900" dirty="0"/>
              <a:t>for at </a:t>
            </a:r>
            <a:r>
              <a:rPr lang="nb-NO" sz="1900" dirty="0" smtClean="0"/>
              <a:t>samfunnet raskest mulig får nytte av data vi forvalter for fellesskapet. </a:t>
            </a:r>
            <a:endParaRPr lang="nb-NO" sz="1900" dirty="0"/>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0601" y="1904527"/>
            <a:ext cx="1086969" cy="1086969"/>
          </a:xfrm>
          <a:prstGeom prst="rect">
            <a:avLst/>
          </a:prstGeom>
        </p:spPr>
      </p:pic>
      <p:pic>
        <p:nvPicPr>
          <p:cNvPr id="15" name="Picture 2" descr="person holding round clear containe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4908171" y="161999"/>
            <a:ext cx="7121829" cy="6535981"/>
          </a:xfrm>
          <a:prstGeom prst="rect">
            <a:avLst/>
          </a:prstGeom>
          <a:noFill/>
          <a:extLst>
            <a:ext uri="{909E8E84-426E-40DD-AFC4-6F175D3DCCD1}">
              <a14:hiddenFill xmlns:a14="http://schemas.microsoft.com/office/drawing/2010/main">
                <a:solidFill>
                  <a:srgbClr val="FFFFFF"/>
                </a:solidFill>
              </a14:hiddenFill>
            </a:ext>
          </a:extLst>
        </p:spPr>
      </p:pic>
      <p:sp>
        <p:nvSpPr>
          <p:cNvPr id="19" name="Rektangel 18"/>
          <p:cNvSpPr/>
          <p:nvPr userDrawn="1"/>
        </p:nvSpPr>
        <p:spPr>
          <a:xfrm>
            <a:off x="10590182" y="6467147"/>
            <a:ext cx="1439818" cy="230832"/>
          </a:xfrm>
          <a:prstGeom prst="rect">
            <a:avLst/>
          </a:prstGeom>
        </p:spPr>
        <p:txBody>
          <a:bodyPr wrap="none">
            <a:spAutoFit/>
          </a:bodyPr>
          <a:lstStyle/>
          <a:p>
            <a:r>
              <a:rPr lang="nb-NO" sz="900" dirty="0" smtClean="0"/>
              <a:t>Drew Hays / Unsplash.com</a:t>
            </a:r>
            <a:endParaRPr lang="nb-NO" sz="900" dirty="0"/>
          </a:p>
        </p:txBody>
      </p:sp>
    </p:spTree>
    <p:extLst>
      <p:ext uri="{BB962C8B-B14F-4D97-AF65-F5344CB8AC3E}">
        <p14:creationId xmlns:p14="http://schemas.microsoft.com/office/powerpoint/2010/main" val="14651012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7/19">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1934" r="12734"/>
          <a:stretch/>
        </p:blipFill>
        <p:spPr>
          <a:xfrm>
            <a:off x="4885953" y="161999"/>
            <a:ext cx="7144046" cy="6535980"/>
          </a:xfrm>
          <a:prstGeom prst="rect">
            <a:avLst/>
          </a:prstGeom>
        </p:spPr>
      </p:pic>
      <p:sp>
        <p:nvSpPr>
          <p:cNvPr id="5" name="Rektangel 4"/>
          <p:cNvSpPr/>
          <p:nvPr userDrawn="1"/>
        </p:nvSpPr>
        <p:spPr>
          <a:xfrm>
            <a:off x="161999" y="162000"/>
            <a:ext cx="4584171" cy="65359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sp>
        <p:nvSpPr>
          <p:cNvPr id="8" name="TekstSylinder 7"/>
          <p:cNvSpPr txBox="1"/>
          <p:nvPr userDrawn="1"/>
        </p:nvSpPr>
        <p:spPr>
          <a:xfrm>
            <a:off x="1501548" y="3388359"/>
            <a:ext cx="1905073" cy="430887"/>
          </a:xfrm>
          <a:prstGeom prst="rect">
            <a:avLst/>
          </a:prstGeom>
          <a:noFill/>
        </p:spPr>
        <p:txBody>
          <a:bodyPr wrap="none" rtlCol="0">
            <a:spAutoFit/>
          </a:bodyPr>
          <a:lstStyle/>
          <a:p>
            <a:r>
              <a:rPr lang="nb-NO" sz="2200" b="1" dirty="0" smtClean="0"/>
              <a:t>Norge i verden</a:t>
            </a:r>
            <a:endParaRPr lang="nb-NO" sz="2200" b="1" dirty="0"/>
          </a:p>
        </p:txBody>
      </p:sp>
      <p:sp>
        <p:nvSpPr>
          <p:cNvPr id="9" name="Rektangel 8"/>
          <p:cNvSpPr/>
          <p:nvPr userDrawn="1"/>
        </p:nvSpPr>
        <p:spPr>
          <a:xfrm>
            <a:off x="557266" y="4159111"/>
            <a:ext cx="3793636" cy="969496"/>
          </a:xfrm>
          <a:prstGeom prst="rect">
            <a:avLst/>
          </a:prstGeom>
        </p:spPr>
        <p:txBody>
          <a:bodyPr wrap="square">
            <a:spAutoFit/>
          </a:bodyPr>
          <a:lstStyle/>
          <a:p>
            <a:pPr lvl="0" algn="ctr"/>
            <a:r>
              <a:rPr lang="nb-NO" sz="1900" dirty="0" smtClean="0"/>
              <a:t>Vi skal bidra til bedre helse globalt og analysere hvordan internasjonale trender vil påvirke helse i Norge.</a:t>
            </a:r>
            <a:endParaRPr lang="nb-NO" sz="1900" dirty="0"/>
          </a:p>
        </p:txBody>
      </p:sp>
      <p:sp>
        <p:nvSpPr>
          <p:cNvPr id="11" name="Rektangel 10"/>
          <p:cNvSpPr/>
          <p:nvPr userDrawn="1"/>
        </p:nvSpPr>
        <p:spPr>
          <a:xfrm>
            <a:off x="10703995" y="6467147"/>
            <a:ext cx="1326004" cy="230832"/>
          </a:xfrm>
          <a:prstGeom prst="rect">
            <a:avLst/>
          </a:prstGeom>
        </p:spPr>
        <p:txBody>
          <a:bodyPr wrap="none">
            <a:spAutoFit/>
          </a:bodyPr>
          <a:lstStyle/>
          <a:p>
            <a:r>
              <a:rPr lang="nb-NO" sz="900" dirty="0" smtClean="0">
                <a:solidFill>
                  <a:schemeClr val="bg2">
                    <a:lumMod val="75000"/>
                  </a:schemeClr>
                </a:solidFill>
              </a:rPr>
              <a:t>© World Health </a:t>
            </a:r>
            <a:r>
              <a:rPr lang="nb-NO" sz="900" dirty="0" err="1" smtClean="0">
                <a:solidFill>
                  <a:schemeClr val="bg2">
                    <a:lumMod val="75000"/>
                  </a:schemeClr>
                </a:solidFill>
              </a:rPr>
              <a:t>Summit</a:t>
            </a:r>
            <a:endParaRPr lang="nb-NO" sz="900" dirty="0">
              <a:solidFill>
                <a:schemeClr val="bg2">
                  <a:lumMod val="75000"/>
                </a:schemeClr>
              </a:solidFill>
            </a:endParaRPr>
          </a:p>
        </p:txBody>
      </p:sp>
      <p:pic>
        <p:nvPicPr>
          <p:cNvPr id="12" name="Bild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93278" y="2219222"/>
            <a:ext cx="521613" cy="542602"/>
          </a:xfrm>
          <a:prstGeom prst="rect">
            <a:avLst/>
          </a:prstGeom>
        </p:spPr>
      </p:pic>
    </p:spTree>
    <p:extLst>
      <p:ext uri="{BB962C8B-B14F-4D97-AF65-F5344CB8AC3E}">
        <p14:creationId xmlns:p14="http://schemas.microsoft.com/office/powerpoint/2010/main" val="385513289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Strategipresentasjon bilde 18/19">
    <p:spTree>
      <p:nvGrpSpPr>
        <p:cNvPr id="1" name=""/>
        <p:cNvGrpSpPr/>
        <p:nvPr/>
      </p:nvGrpSpPr>
      <p:grpSpPr>
        <a:xfrm>
          <a:off x="0" y="0"/>
          <a:ext cx="0" cy="0"/>
          <a:chOff x="0" y="0"/>
          <a:chExt cx="0" cy="0"/>
        </a:xfrm>
      </p:grpSpPr>
      <p:sp>
        <p:nvSpPr>
          <p:cNvPr id="3" name="Rektangel 2"/>
          <p:cNvSpPr/>
          <p:nvPr userDrawn="1"/>
        </p:nvSpPr>
        <p:spPr>
          <a:xfrm>
            <a:off x="161999" y="161999"/>
            <a:ext cx="7584094" cy="65353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a:p>
        </p:txBody>
      </p:sp>
      <p:cxnSp>
        <p:nvCxnSpPr>
          <p:cNvPr id="4" name="Rett linje 3"/>
          <p:cNvCxnSpPr>
            <a:stCxn id="26" idx="0"/>
          </p:cNvCxnSpPr>
          <p:nvPr userDrawn="1"/>
        </p:nvCxnSpPr>
        <p:spPr>
          <a:xfrm flipV="1">
            <a:off x="3936440" y="2267415"/>
            <a:ext cx="0" cy="117663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Rett linje 5"/>
          <p:cNvCxnSpPr>
            <a:stCxn id="26" idx="1"/>
          </p:cNvCxnSpPr>
          <p:nvPr userDrawn="1"/>
        </p:nvCxnSpPr>
        <p:spPr>
          <a:xfrm flipH="1" flipV="1">
            <a:off x="3126713" y="2595166"/>
            <a:ext cx="781529" cy="86014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Rett linje 6"/>
          <p:cNvCxnSpPr/>
          <p:nvPr userDrawn="1"/>
        </p:nvCxnSpPr>
        <p:spPr>
          <a:xfrm flipH="1" flipV="1">
            <a:off x="2833538" y="3153174"/>
            <a:ext cx="1048156" cy="32188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Rett linje 7"/>
          <p:cNvCxnSpPr/>
          <p:nvPr userDrawn="1"/>
        </p:nvCxnSpPr>
        <p:spPr>
          <a:xfrm flipH="1">
            <a:off x="3204021" y="3513497"/>
            <a:ext cx="739853" cy="87264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Rett linje 8"/>
          <p:cNvCxnSpPr>
            <a:stCxn id="26" idx="4"/>
          </p:cNvCxnSpPr>
          <p:nvPr userDrawn="1"/>
        </p:nvCxnSpPr>
        <p:spPr>
          <a:xfrm flipH="1">
            <a:off x="3930168" y="3520931"/>
            <a:ext cx="6272" cy="1128858"/>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ekstSylinder 9"/>
          <p:cNvSpPr txBox="1"/>
          <p:nvPr userDrawn="1"/>
        </p:nvSpPr>
        <p:spPr>
          <a:xfrm>
            <a:off x="4858171" y="1801610"/>
            <a:ext cx="1232773" cy="369332"/>
          </a:xfrm>
          <a:prstGeom prst="rect">
            <a:avLst/>
          </a:prstGeom>
          <a:noFill/>
        </p:spPr>
        <p:txBody>
          <a:bodyPr wrap="none" rtlCol="0">
            <a:spAutoFit/>
          </a:bodyPr>
          <a:lstStyle/>
          <a:p>
            <a:r>
              <a:rPr lang="nb-NO" dirty="0" smtClean="0">
                <a:solidFill>
                  <a:schemeClr val="bg1"/>
                </a:solidFill>
              </a:rPr>
              <a:t>Folkevalgte</a:t>
            </a:r>
            <a:endParaRPr lang="nb-NO" dirty="0">
              <a:solidFill>
                <a:schemeClr val="bg1"/>
              </a:solidFill>
            </a:endParaRPr>
          </a:p>
        </p:txBody>
      </p:sp>
      <p:sp>
        <p:nvSpPr>
          <p:cNvPr id="11" name="TekstSylinder 10"/>
          <p:cNvSpPr txBox="1"/>
          <p:nvPr userDrawn="1"/>
        </p:nvSpPr>
        <p:spPr>
          <a:xfrm>
            <a:off x="3219633" y="1206139"/>
            <a:ext cx="1408527" cy="369332"/>
          </a:xfrm>
          <a:prstGeom prst="rect">
            <a:avLst/>
          </a:prstGeom>
          <a:noFill/>
        </p:spPr>
        <p:txBody>
          <a:bodyPr wrap="none" rtlCol="0">
            <a:spAutoFit/>
          </a:bodyPr>
          <a:lstStyle/>
          <a:p>
            <a:r>
              <a:rPr lang="nb-NO" dirty="0" smtClean="0">
                <a:solidFill>
                  <a:schemeClr val="bg1"/>
                </a:solidFill>
              </a:rPr>
              <a:t>Befolkningen</a:t>
            </a:r>
            <a:endParaRPr lang="nb-NO" dirty="0">
              <a:solidFill>
                <a:schemeClr val="bg1"/>
              </a:solidFill>
            </a:endParaRPr>
          </a:p>
        </p:txBody>
      </p:sp>
      <p:sp>
        <p:nvSpPr>
          <p:cNvPr id="12" name="TekstSylinder 11"/>
          <p:cNvSpPr txBox="1"/>
          <p:nvPr userDrawn="1"/>
        </p:nvSpPr>
        <p:spPr>
          <a:xfrm>
            <a:off x="3136324" y="5388001"/>
            <a:ext cx="1570495" cy="369332"/>
          </a:xfrm>
          <a:prstGeom prst="rect">
            <a:avLst/>
          </a:prstGeom>
          <a:noFill/>
        </p:spPr>
        <p:txBody>
          <a:bodyPr wrap="none" rtlCol="0">
            <a:spAutoFit/>
          </a:bodyPr>
          <a:lstStyle/>
          <a:p>
            <a:r>
              <a:rPr lang="nb-NO" dirty="0" smtClean="0">
                <a:solidFill>
                  <a:schemeClr val="bg1"/>
                </a:solidFill>
              </a:rPr>
              <a:t>Helsepersonell</a:t>
            </a:r>
            <a:endParaRPr lang="nb-NO" dirty="0">
              <a:solidFill>
                <a:schemeClr val="bg1"/>
              </a:solidFill>
            </a:endParaRPr>
          </a:p>
        </p:txBody>
      </p:sp>
      <p:sp>
        <p:nvSpPr>
          <p:cNvPr id="13" name="TekstSylinder 12"/>
          <p:cNvSpPr txBox="1"/>
          <p:nvPr userDrawn="1"/>
        </p:nvSpPr>
        <p:spPr>
          <a:xfrm>
            <a:off x="1676805" y="1801610"/>
            <a:ext cx="1230465" cy="369332"/>
          </a:xfrm>
          <a:prstGeom prst="rect">
            <a:avLst/>
          </a:prstGeom>
          <a:noFill/>
        </p:spPr>
        <p:txBody>
          <a:bodyPr wrap="none" rtlCol="0">
            <a:spAutoFit/>
          </a:bodyPr>
          <a:lstStyle/>
          <a:p>
            <a:r>
              <a:rPr lang="nb-NO" dirty="0" smtClean="0">
                <a:solidFill>
                  <a:schemeClr val="bg1"/>
                </a:solidFill>
              </a:rPr>
              <a:t>Kommuner</a:t>
            </a:r>
            <a:endParaRPr lang="nb-NO" dirty="0">
              <a:solidFill>
                <a:schemeClr val="bg1"/>
              </a:solidFill>
            </a:endParaRPr>
          </a:p>
        </p:txBody>
      </p:sp>
      <p:sp>
        <p:nvSpPr>
          <p:cNvPr id="14" name="TekstSylinder 13"/>
          <p:cNvSpPr txBox="1"/>
          <p:nvPr userDrawn="1"/>
        </p:nvSpPr>
        <p:spPr>
          <a:xfrm>
            <a:off x="915502" y="2710640"/>
            <a:ext cx="1380506" cy="646331"/>
          </a:xfrm>
          <a:prstGeom prst="rect">
            <a:avLst/>
          </a:prstGeom>
          <a:noFill/>
        </p:spPr>
        <p:txBody>
          <a:bodyPr wrap="none" rtlCol="0">
            <a:spAutoFit/>
          </a:bodyPr>
          <a:lstStyle/>
          <a:p>
            <a:pPr algn="ctr"/>
            <a:r>
              <a:rPr lang="nb-NO" dirty="0" smtClean="0">
                <a:solidFill>
                  <a:schemeClr val="bg1"/>
                </a:solidFill>
              </a:rPr>
              <a:t>Nasjonale </a:t>
            </a:r>
            <a:br>
              <a:rPr lang="nb-NO" dirty="0" smtClean="0">
                <a:solidFill>
                  <a:schemeClr val="bg1"/>
                </a:solidFill>
              </a:rPr>
            </a:br>
            <a:r>
              <a:rPr lang="nb-NO" dirty="0" smtClean="0">
                <a:solidFill>
                  <a:schemeClr val="bg1"/>
                </a:solidFill>
              </a:rPr>
              <a:t>myndigheter</a:t>
            </a:r>
            <a:endParaRPr lang="nb-NO" dirty="0">
              <a:solidFill>
                <a:schemeClr val="bg1"/>
              </a:solidFill>
            </a:endParaRPr>
          </a:p>
        </p:txBody>
      </p:sp>
      <p:cxnSp>
        <p:nvCxnSpPr>
          <p:cNvPr id="15" name="Rett linje 14"/>
          <p:cNvCxnSpPr>
            <a:endCxn id="26" idx="7"/>
          </p:cNvCxnSpPr>
          <p:nvPr userDrawn="1"/>
        </p:nvCxnSpPr>
        <p:spPr>
          <a:xfrm flipH="1">
            <a:off x="3964638" y="2595166"/>
            <a:ext cx="782075" cy="86014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TekstSylinder 15"/>
          <p:cNvSpPr txBox="1"/>
          <p:nvPr userDrawn="1"/>
        </p:nvSpPr>
        <p:spPr>
          <a:xfrm>
            <a:off x="1750096" y="4834739"/>
            <a:ext cx="1175322" cy="369332"/>
          </a:xfrm>
          <a:prstGeom prst="rect">
            <a:avLst/>
          </a:prstGeom>
          <a:noFill/>
        </p:spPr>
        <p:txBody>
          <a:bodyPr wrap="none" rtlCol="0">
            <a:spAutoFit/>
          </a:bodyPr>
          <a:lstStyle/>
          <a:p>
            <a:r>
              <a:rPr lang="nb-NO" dirty="0" smtClean="0">
                <a:solidFill>
                  <a:schemeClr val="bg1"/>
                </a:solidFill>
              </a:rPr>
              <a:t>Næringsliv</a:t>
            </a:r>
            <a:endParaRPr lang="nb-NO" dirty="0">
              <a:solidFill>
                <a:schemeClr val="bg1"/>
              </a:solidFill>
            </a:endParaRPr>
          </a:p>
        </p:txBody>
      </p:sp>
      <p:cxnSp>
        <p:nvCxnSpPr>
          <p:cNvPr id="17" name="Rett linje 16"/>
          <p:cNvCxnSpPr>
            <a:stCxn id="26" idx="6"/>
          </p:cNvCxnSpPr>
          <p:nvPr userDrawn="1"/>
        </p:nvCxnSpPr>
        <p:spPr>
          <a:xfrm flipV="1">
            <a:off x="3976318" y="3160608"/>
            <a:ext cx="1106243" cy="32188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ekstSylinder 17"/>
          <p:cNvSpPr txBox="1"/>
          <p:nvPr userDrawn="1"/>
        </p:nvSpPr>
        <p:spPr>
          <a:xfrm>
            <a:off x="4957080" y="4834739"/>
            <a:ext cx="961802" cy="369332"/>
          </a:xfrm>
          <a:prstGeom prst="rect">
            <a:avLst/>
          </a:prstGeom>
          <a:noFill/>
        </p:spPr>
        <p:txBody>
          <a:bodyPr wrap="none" rtlCol="0">
            <a:spAutoFit/>
          </a:bodyPr>
          <a:lstStyle/>
          <a:p>
            <a:r>
              <a:rPr lang="nb-NO" dirty="0" smtClean="0">
                <a:solidFill>
                  <a:schemeClr val="bg1"/>
                </a:solidFill>
              </a:rPr>
              <a:t>Frivillige</a:t>
            </a:r>
            <a:endParaRPr lang="nb-NO" dirty="0">
              <a:solidFill>
                <a:schemeClr val="bg1"/>
              </a:solidFill>
            </a:endParaRPr>
          </a:p>
        </p:txBody>
      </p:sp>
      <p:cxnSp>
        <p:nvCxnSpPr>
          <p:cNvPr id="19" name="Rett linje 18"/>
          <p:cNvCxnSpPr/>
          <p:nvPr userDrawn="1"/>
        </p:nvCxnSpPr>
        <p:spPr>
          <a:xfrm flipH="1" flipV="1">
            <a:off x="3921572" y="3506063"/>
            <a:ext cx="736147" cy="87264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TekstSylinder 19"/>
          <p:cNvSpPr txBox="1"/>
          <p:nvPr userDrawn="1"/>
        </p:nvSpPr>
        <p:spPr>
          <a:xfrm>
            <a:off x="5375200" y="2710639"/>
            <a:ext cx="1858650" cy="646331"/>
          </a:xfrm>
          <a:prstGeom prst="rect">
            <a:avLst/>
          </a:prstGeom>
          <a:noFill/>
        </p:spPr>
        <p:txBody>
          <a:bodyPr wrap="none" rtlCol="0">
            <a:spAutoFit/>
          </a:bodyPr>
          <a:lstStyle/>
          <a:p>
            <a:pPr algn="ctr"/>
            <a:r>
              <a:rPr lang="nb-NO" dirty="0" smtClean="0">
                <a:solidFill>
                  <a:schemeClr val="bg1"/>
                </a:solidFill>
              </a:rPr>
              <a:t>Helse- og </a:t>
            </a:r>
            <a:br>
              <a:rPr lang="nb-NO" dirty="0" smtClean="0">
                <a:solidFill>
                  <a:schemeClr val="bg1"/>
                </a:solidFill>
              </a:rPr>
            </a:br>
            <a:r>
              <a:rPr lang="nb-NO" dirty="0" smtClean="0">
                <a:solidFill>
                  <a:schemeClr val="bg1"/>
                </a:solidFill>
              </a:rPr>
              <a:t>omsorgstjenesten</a:t>
            </a:r>
            <a:endParaRPr lang="nb-NO" dirty="0">
              <a:solidFill>
                <a:schemeClr val="bg1"/>
              </a:solidFill>
            </a:endParaRPr>
          </a:p>
        </p:txBody>
      </p:sp>
      <p:pic>
        <p:nvPicPr>
          <p:cNvPr id="21" name="Bilde 2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85646" y="161999"/>
            <a:ext cx="4161211" cy="6535362"/>
          </a:xfrm>
          <a:prstGeom prst="rect">
            <a:avLst/>
          </a:prstGeom>
        </p:spPr>
      </p:pic>
      <p:sp>
        <p:nvSpPr>
          <p:cNvPr id="22" name="TekstSylinder 21"/>
          <p:cNvSpPr txBox="1"/>
          <p:nvPr userDrawn="1"/>
        </p:nvSpPr>
        <p:spPr>
          <a:xfrm>
            <a:off x="932251" y="3849560"/>
            <a:ext cx="1401730" cy="646331"/>
          </a:xfrm>
          <a:prstGeom prst="rect">
            <a:avLst/>
          </a:prstGeom>
          <a:noFill/>
        </p:spPr>
        <p:txBody>
          <a:bodyPr wrap="none" rtlCol="0">
            <a:spAutoFit/>
          </a:bodyPr>
          <a:lstStyle/>
          <a:p>
            <a:pPr algn="ctr"/>
            <a:r>
              <a:rPr lang="nb-NO" dirty="0" smtClean="0">
                <a:solidFill>
                  <a:schemeClr val="bg1"/>
                </a:solidFill>
              </a:rPr>
              <a:t>Universiteter</a:t>
            </a:r>
            <a:br>
              <a:rPr lang="nb-NO" dirty="0" smtClean="0">
                <a:solidFill>
                  <a:schemeClr val="bg1"/>
                </a:solidFill>
              </a:rPr>
            </a:br>
            <a:r>
              <a:rPr lang="nb-NO" dirty="0" smtClean="0">
                <a:solidFill>
                  <a:schemeClr val="bg1"/>
                </a:solidFill>
              </a:rPr>
              <a:t>og høyskoler</a:t>
            </a:r>
            <a:endParaRPr lang="nb-NO" dirty="0">
              <a:solidFill>
                <a:schemeClr val="bg1"/>
              </a:solidFill>
            </a:endParaRPr>
          </a:p>
        </p:txBody>
      </p:sp>
      <p:sp>
        <p:nvSpPr>
          <p:cNvPr id="23" name="TekstSylinder 22"/>
          <p:cNvSpPr txBox="1"/>
          <p:nvPr userDrawn="1"/>
        </p:nvSpPr>
        <p:spPr>
          <a:xfrm>
            <a:off x="5520059" y="3849560"/>
            <a:ext cx="1584216" cy="646331"/>
          </a:xfrm>
          <a:prstGeom prst="rect">
            <a:avLst/>
          </a:prstGeom>
          <a:noFill/>
        </p:spPr>
        <p:txBody>
          <a:bodyPr wrap="square" rtlCol="0">
            <a:spAutoFit/>
          </a:bodyPr>
          <a:lstStyle/>
          <a:p>
            <a:pPr algn="ctr"/>
            <a:r>
              <a:rPr lang="nb-NO" dirty="0" smtClean="0">
                <a:solidFill>
                  <a:schemeClr val="bg1"/>
                </a:solidFill>
              </a:rPr>
              <a:t>Internasjonaleaktører</a:t>
            </a:r>
            <a:endParaRPr lang="nb-NO" dirty="0">
              <a:solidFill>
                <a:schemeClr val="bg1"/>
              </a:solidFill>
            </a:endParaRPr>
          </a:p>
        </p:txBody>
      </p:sp>
      <p:cxnSp>
        <p:nvCxnSpPr>
          <p:cNvPr id="24" name="Rett linje 23"/>
          <p:cNvCxnSpPr/>
          <p:nvPr userDrawn="1"/>
        </p:nvCxnSpPr>
        <p:spPr>
          <a:xfrm flipH="1" flipV="1">
            <a:off x="3934902" y="3509672"/>
            <a:ext cx="1078006" cy="4166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Rett linje 24"/>
          <p:cNvCxnSpPr>
            <a:stCxn id="26" idx="3"/>
          </p:cNvCxnSpPr>
          <p:nvPr userDrawn="1"/>
        </p:nvCxnSpPr>
        <p:spPr>
          <a:xfrm flipH="1">
            <a:off x="2848406" y="3509672"/>
            <a:ext cx="1059836" cy="4166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Ellipse 25"/>
          <p:cNvSpPr/>
          <p:nvPr userDrawn="1"/>
        </p:nvSpPr>
        <p:spPr>
          <a:xfrm>
            <a:off x="3896562" y="3444051"/>
            <a:ext cx="79756" cy="76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7" name="Gruppe 26"/>
          <p:cNvGrpSpPr/>
          <p:nvPr userDrawn="1"/>
        </p:nvGrpSpPr>
        <p:grpSpPr>
          <a:xfrm>
            <a:off x="3073115" y="2595166"/>
            <a:ext cx="1728000" cy="1728000"/>
            <a:chOff x="6966192" y="2372841"/>
            <a:chExt cx="1728000" cy="1728000"/>
          </a:xfrm>
        </p:grpSpPr>
        <p:sp>
          <p:nvSpPr>
            <p:cNvPr id="28" name="Ellipse 27"/>
            <p:cNvSpPr/>
            <p:nvPr/>
          </p:nvSpPr>
          <p:spPr>
            <a:xfrm>
              <a:off x="6966192" y="2372841"/>
              <a:ext cx="1728000" cy="1728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9" name="TekstSylinder 28"/>
            <p:cNvSpPr txBox="1"/>
            <p:nvPr/>
          </p:nvSpPr>
          <p:spPr>
            <a:xfrm>
              <a:off x="7619999" y="3026080"/>
              <a:ext cx="595035" cy="461665"/>
            </a:xfrm>
            <a:prstGeom prst="rect">
              <a:avLst/>
            </a:prstGeom>
            <a:noFill/>
          </p:spPr>
          <p:txBody>
            <a:bodyPr wrap="none" rtlCol="0">
              <a:spAutoFit/>
            </a:bodyPr>
            <a:lstStyle/>
            <a:p>
              <a:r>
                <a:rPr lang="nb-NO" sz="2400" dirty="0" smtClean="0"/>
                <a:t>FHI</a:t>
              </a:r>
              <a:endParaRPr lang="nb-NO" sz="2400" dirty="0"/>
            </a:p>
          </p:txBody>
        </p:sp>
        <p:sp>
          <p:nvSpPr>
            <p:cNvPr id="30" name="Ellipse 29"/>
            <p:cNvSpPr/>
            <p:nvPr/>
          </p:nvSpPr>
          <p:spPr>
            <a:xfrm>
              <a:off x="7089664" y="2488827"/>
              <a:ext cx="1476000" cy="14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1" name="Ellipse 30"/>
            <p:cNvSpPr/>
            <p:nvPr/>
          </p:nvSpPr>
          <p:spPr>
            <a:xfrm>
              <a:off x="7019790" y="2421677"/>
              <a:ext cx="1620000" cy="1620000"/>
            </a:xfrm>
            <a:prstGeom prst="ellipse">
              <a:avLst/>
            </a:prstGeom>
            <a:noFill/>
            <a:ln w="57150" cap="sq" cmpd="tri">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grpSp>
      <p:sp>
        <p:nvSpPr>
          <p:cNvPr id="32" name="TekstSylinder 31"/>
          <p:cNvSpPr txBox="1"/>
          <p:nvPr userDrawn="1"/>
        </p:nvSpPr>
        <p:spPr>
          <a:xfrm>
            <a:off x="3375036" y="3223152"/>
            <a:ext cx="1123642" cy="584775"/>
          </a:xfrm>
          <a:prstGeom prst="rect">
            <a:avLst/>
          </a:prstGeom>
          <a:noFill/>
        </p:spPr>
        <p:txBody>
          <a:bodyPr wrap="none" rtlCol="0">
            <a:spAutoFit/>
          </a:bodyPr>
          <a:lstStyle/>
          <a:p>
            <a:pPr algn="ctr"/>
            <a:r>
              <a:rPr lang="nb-NO" sz="1600" dirty="0" smtClean="0"/>
              <a:t>Hvem er vi </a:t>
            </a:r>
          </a:p>
          <a:p>
            <a:pPr algn="ctr"/>
            <a:r>
              <a:rPr lang="nb-NO" sz="1600" dirty="0" smtClean="0"/>
              <a:t>til for?</a:t>
            </a:r>
            <a:endParaRPr lang="nb-NO" sz="1600" dirty="0"/>
          </a:p>
        </p:txBody>
      </p:sp>
    </p:spTree>
    <p:extLst>
      <p:ext uri="{BB962C8B-B14F-4D97-AF65-F5344CB8AC3E}">
        <p14:creationId xmlns:p14="http://schemas.microsoft.com/office/powerpoint/2010/main" val="9838217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rategipresentasjon bilde 19/19">
    <p:spTree>
      <p:nvGrpSpPr>
        <p:cNvPr id="1" name=""/>
        <p:cNvGrpSpPr/>
        <p:nvPr/>
      </p:nvGrpSpPr>
      <p:grpSpPr>
        <a:xfrm>
          <a:off x="0" y="0"/>
          <a:ext cx="0" cy="0"/>
          <a:chOff x="0" y="0"/>
          <a:chExt cx="0" cy="0"/>
        </a:xfrm>
      </p:grpSpPr>
      <p:sp>
        <p:nvSpPr>
          <p:cNvPr id="9" name="Rektangel 8"/>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p:cNvSpPr txBox="1"/>
          <p:nvPr userDrawn="1"/>
        </p:nvSpPr>
        <p:spPr>
          <a:xfrm>
            <a:off x="2203115" y="2569171"/>
            <a:ext cx="7785768" cy="830997"/>
          </a:xfrm>
          <a:prstGeom prst="rect">
            <a:avLst/>
          </a:prstGeom>
          <a:noFill/>
        </p:spPr>
        <p:txBody>
          <a:bodyPr wrap="square" rtlCol="0">
            <a:spAutoFit/>
          </a:bodyPr>
          <a:lstStyle/>
          <a:p>
            <a:pPr algn="ctr"/>
            <a:r>
              <a:rPr lang="nb-NO" sz="2400" dirty="0" smtClean="0">
                <a:solidFill>
                  <a:schemeClr val="bg1"/>
                </a:solidFill>
              </a:rPr>
              <a:t>Folkehelsearbeid er samfunnets samlede, organiserte innsats for å forebygge sykdom og fremme helse og livskvalitet.</a:t>
            </a:r>
            <a:endParaRPr lang="nb-NO" sz="2400" dirty="0">
              <a:solidFill>
                <a:schemeClr val="bg1"/>
              </a:solidFill>
            </a:endParaRPr>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2851" y="5509190"/>
            <a:ext cx="1506296" cy="727582"/>
          </a:xfrm>
          <a:prstGeom prst="rect">
            <a:avLst/>
          </a:prstGeom>
        </p:spPr>
      </p:pic>
      <p:sp>
        <p:nvSpPr>
          <p:cNvPr id="8" name="Rektangel 7"/>
          <p:cNvSpPr/>
          <p:nvPr userDrawn="1"/>
        </p:nvSpPr>
        <p:spPr>
          <a:xfrm>
            <a:off x="493059" y="5346291"/>
            <a:ext cx="2182906" cy="1008481"/>
          </a:xfrm>
          <a:prstGeom prst="rect">
            <a:avLst/>
          </a:prstGeom>
        </p:spPr>
        <p:txBody>
          <a:bodyPr wrap="square">
            <a:spAutoFit/>
          </a:bodyPr>
          <a:lstStyle/>
          <a:p>
            <a:pPr>
              <a:lnSpc>
                <a:spcPct val="107000"/>
              </a:lnSpc>
              <a:spcAft>
                <a:spcPts val="800"/>
              </a:spcAft>
            </a:pPr>
            <a:r>
              <a:rPr lang="en-US" sz="800" i="1"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Foto</a:t>
            </a:r>
            <a:r>
              <a:rPr lang="en-US" sz="800" i="1"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Unsplash.com s 4, 5, 6, 8, </a:t>
            </a:r>
            <a:r>
              <a:rPr lang="en-US" sz="800" dirty="0" smtClean="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14</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15, 16</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Shutterstock.com s </a:t>
            </a:r>
            <a:r>
              <a:rPr lang="en-US" sz="800" dirty="0" smtClean="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9, 10</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12, 18</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Folkehelseinstituttet</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s 5, 6</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Magnus Endal/</a:t>
            </a: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CapaCare</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s 5</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Colourbox.com s 5</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World Health Summit 2018 s 17</a:t>
            </a:r>
            <a:endParaRPr lang="nb-NO" sz="8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90383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2/19">
    <p:spTree>
      <p:nvGrpSpPr>
        <p:cNvPr id="1" name=""/>
        <p:cNvGrpSpPr/>
        <p:nvPr/>
      </p:nvGrpSpPr>
      <p:grpSpPr>
        <a:xfrm>
          <a:off x="0" y="0"/>
          <a:ext cx="0" cy="0"/>
          <a:chOff x="0" y="0"/>
          <a:chExt cx="0" cy="0"/>
        </a:xfrm>
      </p:grpSpPr>
      <p:sp>
        <p:nvSpPr>
          <p:cNvPr id="11" name="Rektangel 10"/>
          <p:cNvSpPr/>
          <p:nvPr userDrawn="1"/>
        </p:nvSpPr>
        <p:spPr>
          <a:xfrm>
            <a:off x="161999" y="161999"/>
            <a:ext cx="11868000" cy="6535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65299" y="975141"/>
            <a:ext cx="1661400" cy="1661400"/>
          </a:xfrm>
          <a:prstGeom prst="rect">
            <a:avLst/>
          </a:prstGeom>
        </p:spPr>
      </p:pic>
      <p:sp>
        <p:nvSpPr>
          <p:cNvPr id="13" name="TekstSylinder 12"/>
          <p:cNvSpPr txBox="1"/>
          <p:nvPr userDrawn="1"/>
        </p:nvSpPr>
        <p:spPr>
          <a:xfrm>
            <a:off x="4433621" y="2944422"/>
            <a:ext cx="3324757" cy="584775"/>
          </a:xfrm>
          <a:prstGeom prst="rect">
            <a:avLst/>
          </a:prstGeom>
          <a:noFill/>
        </p:spPr>
        <p:txBody>
          <a:bodyPr wrap="none" rtlCol="0">
            <a:spAutoFit/>
          </a:bodyPr>
          <a:lstStyle/>
          <a:p>
            <a:pPr algn="ctr"/>
            <a:r>
              <a:rPr lang="nb-NO" sz="3200" dirty="0" smtClean="0"/>
              <a:t>FNs </a:t>
            </a:r>
            <a:r>
              <a:rPr lang="nb-NO" sz="3200" dirty="0" err="1" smtClean="0"/>
              <a:t>bærekraftsmål</a:t>
            </a:r>
            <a:endParaRPr lang="nb-NO" sz="3200" dirty="0"/>
          </a:p>
        </p:txBody>
      </p:sp>
      <p:cxnSp>
        <p:nvCxnSpPr>
          <p:cNvPr id="14" name="Rett linje 13"/>
          <p:cNvCxnSpPr/>
          <p:nvPr userDrawn="1"/>
        </p:nvCxnSpPr>
        <p:spPr>
          <a:xfrm>
            <a:off x="3485999" y="3931075"/>
            <a:ext cx="52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kstSylinder 14"/>
          <p:cNvSpPr txBox="1"/>
          <p:nvPr userDrawn="1"/>
        </p:nvSpPr>
        <p:spPr>
          <a:xfrm>
            <a:off x="4172556" y="4289128"/>
            <a:ext cx="3846886" cy="584775"/>
          </a:xfrm>
          <a:prstGeom prst="rect">
            <a:avLst/>
          </a:prstGeom>
          <a:noFill/>
        </p:spPr>
        <p:txBody>
          <a:bodyPr wrap="none" rtlCol="0">
            <a:spAutoFit/>
          </a:bodyPr>
          <a:lstStyle/>
          <a:p>
            <a:pPr algn="ctr"/>
            <a:r>
              <a:rPr lang="nb-NO" sz="3200" dirty="0" smtClean="0"/>
              <a:t>Folkehelsemål i Norge</a:t>
            </a:r>
            <a:endParaRPr lang="nb-NO" sz="3200" dirty="0"/>
          </a:p>
        </p:txBody>
      </p:sp>
      <p:sp>
        <p:nvSpPr>
          <p:cNvPr id="16" name="Rektangel 15"/>
          <p:cNvSpPr/>
          <p:nvPr userDrawn="1"/>
        </p:nvSpPr>
        <p:spPr>
          <a:xfrm>
            <a:off x="4140498" y="2708499"/>
            <a:ext cx="3911003" cy="590931"/>
          </a:xfrm>
          <a:prstGeom prst="rect">
            <a:avLst/>
          </a:prstGeom>
          <a:noFill/>
        </p:spPr>
        <p:txBody>
          <a:bodyPr wrap="square">
            <a:spAutoFit/>
          </a:bodyPr>
          <a:lstStyle/>
          <a:p>
            <a:pPr algn="ctr" defTabSz="914491">
              <a:lnSpc>
                <a:spcPct val="90000"/>
              </a:lnSpc>
              <a:spcBef>
                <a:spcPts val="1000"/>
              </a:spcBef>
              <a:defRPr/>
            </a:pPr>
            <a:r>
              <a:rPr lang="nb-NO" dirty="0"/>
              <a:t/>
            </a:r>
            <a:br>
              <a:rPr lang="nb-NO" dirty="0"/>
            </a:br>
            <a:endParaRPr lang="nb-NO" dirty="0"/>
          </a:p>
        </p:txBody>
      </p:sp>
      <p:sp>
        <p:nvSpPr>
          <p:cNvPr id="17" name="Rektangel 16"/>
          <p:cNvSpPr/>
          <p:nvPr userDrawn="1"/>
        </p:nvSpPr>
        <p:spPr>
          <a:xfrm>
            <a:off x="3602427" y="5147032"/>
            <a:ext cx="4987144" cy="1089529"/>
          </a:xfrm>
          <a:prstGeom prst="rect">
            <a:avLst/>
          </a:prstGeom>
          <a:noFill/>
        </p:spPr>
        <p:txBody>
          <a:bodyPr wrap="square">
            <a:spAutoFit/>
          </a:bodyPr>
          <a:lstStyle/>
          <a:p>
            <a:pPr algn="ctr" defTabSz="914491">
              <a:lnSpc>
                <a:spcPct val="90000"/>
              </a:lnSpc>
              <a:spcBef>
                <a:spcPts val="1000"/>
              </a:spcBef>
              <a:defRPr/>
            </a:pPr>
            <a:r>
              <a:rPr lang="nb-NO" sz="2400" dirty="0" smtClean="0"/>
              <a:t>Flere leveår</a:t>
            </a:r>
            <a:br>
              <a:rPr lang="nb-NO" sz="2400" dirty="0" smtClean="0"/>
            </a:br>
            <a:r>
              <a:rPr lang="nb-NO" sz="2400" dirty="0" smtClean="0"/>
              <a:t>Bedre leveår</a:t>
            </a:r>
            <a:br>
              <a:rPr lang="nb-NO" sz="2400" dirty="0" smtClean="0"/>
            </a:br>
            <a:r>
              <a:rPr lang="nb-NO" sz="2400" dirty="0" smtClean="0"/>
              <a:t>Jevnere kår</a:t>
            </a:r>
            <a:endParaRPr lang="nb-NO" sz="2400" dirty="0"/>
          </a:p>
        </p:txBody>
      </p:sp>
    </p:spTree>
    <p:extLst>
      <p:ext uri="{BB962C8B-B14F-4D97-AF65-F5344CB8AC3E}">
        <p14:creationId xmlns:p14="http://schemas.microsoft.com/office/powerpoint/2010/main" val="7771226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3/19">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xmlns=""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46"/>
            <a:endParaRPr lang="nb-NO" sz="900">
              <a:solidFill>
                <a:prstClr val="white"/>
              </a:solidFill>
            </a:endParaRPr>
          </a:p>
        </p:txBody>
      </p:sp>
      <p:sp>
        <p:nvSpPr>
          <p:cNvPr id="11" name="Rektangel 10">
            <a:extLst>
              <a:ext uri="{FF2B5EF4-FFF2-40B4-BE49-F238E27FC236}">
                <a16:creationId xmlns:a16="http://schemas.microsoft.com/office/drawing/2014/main" xmlns="" id="{643BC7A7-5C0C-4CBB-898C-EA6C636520E8}"/>
              </a:ext>
            </a:extLst>
          </p:cNvPr>
          <p:cNvSpPr/>
          <p:nvPr userDrawn="1"/>
        </p:nvSpPr>
        <p:spPr>
          <a:xfrm>
            <a:off x="291674" y="1886854"/>
            <a:ext cx="11611163" cy="4681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46"/>
            <a:endParaRPr lang="nb-NO" sz="900">
              <a:solidFill>
                <a:prstClr val="white"/>
              </a:solidFill>
            </a:endParaRPr>
          </a:p>
        </p:txBody>
      </p:sp>
      <p:pic>
        <p:nvPicPr>
          <p:cNvPr id="3" name="Bilde 2">
            <a:extLst>
              <a:ext uri="{FF2B5EF4-FFF2-40B4-BE49-F238E27FC236}">
                <a16:creationId xmlns:a16="http://schemas.microsoft.com/office/drawing/2014/main" xmlns="" id="{5C21E21D-9B4F-4363-8DF9-85DEF0D50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14410" y="0"/>
            <a:ext cx="2477590" cy="1348899"/>
          </a:xfrm>
          <a:prstGeom prst="rect">
            <a:avLst/>
          </a:prstGeom>
        </p:spPr>
      </p:pic>
      <p:sp>
        <p:nvSpPr>
          <p:cNvPr id="15" name="Plassholder for tekst 12">
            <a:extLst>
              <a:ext uri="{FF2B5EF4-FFF2-40B4-BE49-F238E27FC236}">
                <a16:creationId xmlns:a16="http://schemas.microsoft.com/office/drawing/2014/main" xmlns="" id="{7336BBC4-5B27-4896-803A-C8F8ABA542EB}"/>
              </a:ext>
            </a:extLst>
          </p:cNvPr>
          <p:cNvSpPr>
            <a:spLocks noGrp="1"/>
          </p:cNvSpPr>
          <p:nvPr>
            <p:ph type="body" sz="quarter" idx="13"/>
          </p:nvPr>
        </p:nvSpPr>
        <p:spPr>
          <a:xfrm>
            <a:off x="1787632" y="2909318"/>
            <a:ext cx="7807127" cy="800312"/>
          </a:xfrm>
          <a:prstGeom prst="rect">
            <a:avLst/>
          </a:prstGeo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endParaRPr lang="nb-NO" dirty="0"/>
          </a:p>
        </p:txBody>
      </p:sp>
      <p:sp>
        <p:nvSpPr>
          <p:cNvPr id="17" name="Plassholder for tekst 15">
            <a:extLst>
              <a:ext uri="{FF2B5EF4-FFF2-40B4-BE49-F238E27FC236}">
                <a16:creationId xmlns:a16="http://schemas.microsoft.com/office/drawing/2014/main" xmlns="" id="{242C4BBA-EF72-4A3D-A43C-4E125BE206E1}"/>
              </a:ext>
            </a:extLst>
          </p:cNvPr>
          <p:cNvSpPr>
            <a:spLocks noGrp="1"/>
          </p:cNvSpPr>
          <p:nvPr>
            <p:ph type="body" sz="quarter" idx="14"/>
          </p:nvPr>
        </p:nvSpPr>
        <p:spPr>
          <a:xfrm>
            <a:off x="1787633" y="3772328"/>
            <a:ext cx="7807127" cy="415547"/>
          </a:xfrm>
          <a:prstGeom prst="rect">
            <a:avLst/>
          </a:prstGeo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endParaRPr lang="nb-NO" dirty="0"/>
          </a:p>
        </p:txBody>
      </p:sp>
      <p:sp>
        <p:nvSpPr>
          <p:cNvPr id="8" name="Rektangel 7"/>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p:cNvSpPr txBox="1"/>
          <p:nvPr userDrawn="1"/>
        </p:nvSpPr>
        <p:spPr>
          <a:xfrm>
            <a:off x="2825590" y="4615932"/>
            <a:ext cx="1228541" cy="400110"/>
          </a:xfrm>
          <a:prstGeom prst="rect">
            <a:avLst/>
          </a:prstGeom>
          <a:noFill/>
        </p:spPr>
        <p:txBody>
          <a:bodyPr wrap="none" rtlCol="0">
            <a:spAutoFit/>
          </a:bodyPr>
          <a:lstStyle/>
          <a:p>
            <a:r>
              <a:rPr lang="nb-NO" sz="2000" dirty="0" smtClean="0">
                <a:solidFill>
                  <a:schemeClr val="bg1"/>
                </a:solidFill>
              </a:rPr>
              <a:t>Kunnskap</a:t>
            </a:r>
            <a:endParaRPr lang="nb-NO" sz="2000" dirty="0">
              <a:solidFill>
                <a:schemeClr val="bg1"/>
              </a:solidFill>
            </a:endParaRPr>
          </a:p>
        </p:txBody>
      </p:sp>
      <p:sp>
        <p:nvSpPr>
          <p:cNvPr id="10" name="TekstSylinder 9"/>
          <p:cNvSpPr txBox="1"/>
          <p:nvPr userDrawn="1"/>
        </p:nvSpPr>
        <p:spPr>
          <a:xfrm>
            <a:off x="4354895" y="4615932"/>
            <a:ext cx="1273362" cy="400110"/>
          </a:xfrm>
          <a:prstGeom prst="rect">
            <a:avLst/>
          </a:prstGeom>
          <a:noFill/>
        </p:spPr>
        <p:txBody>
          <a:bodyPr wrap="none" rtlCol="0">
            <a:spAutoFit/>
          </a:bodyPr>
          <a:lstStyle/>
          <a:p>
            <a:r>
              <a:rPr lang="nb-NO" sz="2000" dirty="0" smtClean="0">
                <a:solidFill>
                  <a:schemeClr val="bg1"/>
                </a:solidFill>
              </a:rPr>
              <a:t>Beredskap</a:t>
            </a:r>
            <a:endParaRPr lang="nb-NO" sz="2000" dirty="0">
              <a:solidFill>
                <a:schemeClr val="bg1"/>
              </a:solidFill>
            </a:endParaRPr>
          </a:p>
        </p:txBody>
      </p:sp>
      <p:sp>
        <p:nvSpPr>
          <p:cNvPr id="12" name="TekstSylinder 11"/>
          <p:cNvSpPr txBox="1"/>
          <p:nvPr userDrawn="1"/>
        </p:nvSpPr>
        <p:spPr>
          <a:xfrm>
            <a:off x="5916864" y="4615932"/>
            <a:ext cx="1504258" cy="400110"/>
          </a:xfrm>
          <a:prstGeom prst="rect">
            <a:avLst/>
          </a:prstGeom>
          <a:noFill/>
        </p:spPr>
        <p:txBody>
          <a:bodyPr wrap="none" rtlCol="0">
            <a:spAutoFit/>
          </a:bodyPr>
          <a:lstStyle/>
          <a:p>
            <a:r>
              <a:rPr lang="nb-NO" sz="2000" dirty="0" smtClean="0">
                <a:solidFill>
                  <a:schemeClr val="bg1"/>
                </a:solidFill>
              </a:rPr>
              <a:t>Infrastruktur</a:t>
            </a:r>
            <a:endParaRPr lang="nb-NO" sz="2000" dirty="0">
              <a:solidFill>
                <a:schemeClr val="bg1"/>
              </a:solidFill>
            </a:endParaRPr>
          </a:p>
        </p:txBody>
      </p:sp>
      <p:sp>
        <p:nvSpPr>
          <p:cNvPr id="13" name="Ellipse 12"/>
          <p:cNvSpPr/>
          <p:nvPr userDrawn="1"/>
        </p:nvSpPr>
        <p:spPr>
          <a:xfrm>
            <a:off x="3277572" y="4205540"/>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nb-NO" dirty="0"/>
              <a:t>1</a:t>
            </a:r>
          </a:p>
        </p:txBody>
      </p:sp>
      <p:sp>
        <p:nvSpPr>
          <p:cNvPr id="14" name="Ellipse 13"/>
          <p:cNvSpPr/>
          <p:nvPr userDrawn="1"/>
        </p:nvSpPr>
        <p:spPr>
          <a:xfrm>
            <a:off x="6497561" y="4205540"/>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nb-NO" dirty="0" smtClean="0"/>
              <a:t>3</a:t>
            </a:r>
            <a:endParaRPr lang="nb-NO" dirty="0"/>
          </a:p>
        </p:txBody>
      </p:sp>
      <p:sp>
        <p:nvSpPr>
          <p:cNvPr id="16" name="Ellipse 15"/>
          <p:cNvSpPr/>
          <p:nvPr userDrawn="1"/>
        </p:nvSpPr>
        <p:spPr>
          <a:xfrm>
            <a:off x="4838432" y="4205540"/>
            <a:ext cx="288000" cy="288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nb-NO" dirty="0" smtClean="0"/>
              <a:t>2</a:t>
            </a:r>
            <a:endParaRPr lang="nb-NO" dirty="0"/>
          </a:p>
        </p:txBody>
      </p:sp>
      <p:sp>
        <p:nvSpPr>
          <p:cNvPr id="18" name="Vinkeltegn 17"/>
          <p:cNvSpPr/>
          <p:nvPr userDrawn="1"/>
        </p:nvSpPr>
        <p:spPr>
          <a:xfrm>
            <a:off x="7619494" y="4324350"/>
            <a:ext cx="164051" cy="485775"/>
          </a:xfrm>
          <a:prstGeom prst="chevron">
            <a:avLst>
              <a:gd name="adj" fmla="val 100000"/>
            </a:avLst>
          </a:prstGeom>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latin typeface="Brandon Text Regular" panose="020B0503020203060203" pitchFamily="34" charset="0"/>
            </a:endParaRPr>
          </a:p>
        </p:txBody>
      </p:sp>
      <p:sp>
        <p:nvSpPr>
          <p:cNvPr id="19" name="TekstSylinder 18"/>
          <p:cNvSpPr txBox="1"/>
          <p:nvPr userDrawn="1"/>
        </p:nvSpPr>
        <p:spPr>
          <a:xfrm>
            <a:off x="7893008" y="4615932"/>
            <a:ext cx="1633781" cy="400110"/>
          </a:xfrm>
          <a:prstGeom prst="rect">
            <a:avLst/>
          </a:prstGeom>
          <a:noFill/>
        </p:spPr>
        <p:txBody>
          <a:bodyPr wrap="none" rtlCol="0">
            <a:spAutoFit/>
          </a:bodyPr>
          <a:lstStyle/>
          <a:p>
            <a:r>
              <a:rPr lang="nb-NO" sz="2000" dirty="0" smtClean="0">
                <a:solidFill>
                  <a:schemeClr val="bg1"/>
                </a:solidFill>
              </a:rPr>
              <a:t>10 satsninger</a:t>
            </a:r>
            <a:endParaRPr lang="nb-NO" sz="2000" dirty="0">
              <a:solidFill>
                <a:schemeClr val="bg1"/>
              </a:solidFill>
            </a:endParaRPr>
          </a:p>
        </p:txBody>
      </p:sp>
      <p:grpSp>
        <p:nvGrpSpPr>
          <p:cNvPr id="20" name="Gruppe 19"/>
          <p:cNvGrpSpPr>
            <a:grpSpLocks noChangeAspect="1"/>
          </p:cNvGrpSpPr>
          <p:nvPr userDrawn="1"/>
        </p:nvGrpSpPr>
        <p:grpSpPr>
          <a:xfrm>
            <a:off x="8568102" y="4205540"/>
            <a:ext cx="283593" cy="283593"/>
            <a:chOff x="3222170" y="1299029"/>
            <a:chExt cx="540001" cy="540001"/>
          </a:xfrm>
        </p:grpSpPr>
        <p:sp>
          <p:nvSpPr>
            <p:cNvPr id="21" name="Sektor 20"/>
            <p:cNvSpPr/>
            <p:nvPr/>
          </p:nvSpPr>
          <p:spPr>
            <a:xfrm>
              <a:off x="3222171" y="1299029"/>
              <a:ext cx="540000" cy="540000"/>
            </a:xfrm>
            <a:prstGeom prst="pie">
              <a:avLst>
                <a:gd name="adj1" fmla="val 9094223"/>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latin typeface="Brandon Text Regular" panose="020B0503020203060203" pitchFamily="34" charset="0"/>
              </a:endParaRPr>
            </a:p>
          </p:txBody>
        </p:sp>
        <p:sp>
          <p:nvSpPr>
            <p:cNvPr id="22" name="Sektor 21"/>
            <p:cNvSpPr/>
            <p:nvPr/>
          </p:nvSpPr>
          <p:spPr>
            <a:xfrm rot="8181538">
              <a:off x="3222170" y="1299029"/>
              <a:ext cx="540000" cy="540000"/>
            </a:xfrm>
            <a:prstGeom prst="pie">
              <a:avLst>
                <a:gd name="adj1" fmla="val 7988243"/>
                <a:gd name="adj2" fmla="val 14904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latin typeface="Brandon Text Regular" panose="020B0503020203060203" pitchFamily="34" charset="0"/>
              </a:endParaRPr>
            </a:p>
          </p:txBody>
        </p:sp>
        <p:sp>
          <p:nvSpPr>
            <p:cNvPr id="23" name="Sektor 22"/>
            <p:cNvSpPr/>
            <p:nvPr/>
          </p:nvSpPr>
          <p:spPr>
            <a:xfrm rot="14353448">
              <a:off x="3222170" y="1299030"/>
              <a:ext cx="540000" cy="540000"/>
            </a:xfrm>
            <a:prstGeom prst="pie">
              <a:avLst>
                <a:gd name="adj1" fmla="val 8574431"/>
                <a:gd name="adj2" fmla="val 163708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latin typeface="Brandon Text Regular" panose="020B0503020203060203" pitchFamily="34" charset="0"/>
              </a:endParaRPr>
            </a:p>
          </p:txBody>
        </p:sp>
      </p:grpSp>
      <p:sp>
        <p:nvSpPr>
          <p:cNvPr id="24" name="TekstSylinder 23"/>
          <p:cNvSpPr txBox="1"/>
          <p:nvPr userDrawn="1"/>
        </p:nvSpPr>
        <p:spPr>
          <a:xfrm>
            <a:off x="2811726" y="2591768"/>
            <a:ext cx="6569491" cy="1015663"/>
          </a:xfrm>
          <a:prstGeom prst="rect">
            <a:avLst/>
          </a:prstGeom>
          <a:noFill/>
        </p:spPr>
        <p:txBody>
          <a:bodyPr wrap="none" rtlCol="0">
            <a:spAutoFit/>
          </a:bodyPr>
          <a:lstStyle/>
          <a:p>
            <a:r>
              <a:rPr lang="nb-NO" sz="6000" dirty="0" smtClean="0">
                <a:solidFill>
                  <a:schemeClr val="bg1"/>
                </a:solidFill>
                <a:latin typeface="+mj-lt"/>
              </a:rPr>
              <a:t>Folkehelseinstituttet</a:t>
            </a:r>
            <a:endParaRPr lang="nb-NO" sz="6000" dirty="0">
              <a:solidFill>
                <a:schemeClr val="bg1"/>
              </a:solidFill>
              <a:latin typeface="+mj-lt"/>
            </a:endParaRPr>
          </a:p>
        </p:txBody>
      </p:sp>
    </p:spTree>
    <p:extLst>
      <p:ext uri="{BB962C8B-B14F-4D97-AF65-F5344CB8AC3E}">
        <p14:creationId xmlns:p14="http://schemas.microsoft.com/office/powerpoint/2010/main" val="16800086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4/19">
    <p:spTree>
      <p:nvGrpSpPr>
        <p:cNvPr id="1" name=""/>
        <p:cNvGrpSpPr/>
        <p:nvPr/>
      </p:nvGrpSpPr>
      <p:grpSpPr>
        <a:xfrm>
          <a:off x="0" y="0"/>
          <a:ext cx="0" cy="0"/>
          <a:chOff x="0" y="0"/>
          <a:chExt cx="0" cy="0"/>
        </a:xfrm>
      </p:grpSpPr>
      <p:sp>
        <p:nvSpPr>
          <p:cNvPr id="25" name="Rektangel 24"/>
          <p:cNvSpPr/>
          <p:nvPr userDrawn="1"/>
        </p:nvSpPr>
        <p:spPr>
          <a:xfrm>
            <a:off x="161999" y="2221952"/>
            <a:ext cx="11862156" cy="2418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52000" rtlCol="0" anchor="t" anchorCtr="0"/>
          <a:lstStyle/>
          <a:p>
            <a:pPr algn="ctr"/>
            <a:endParaRPr lang="nb-NO" dirty="0">
              <a:solidFill>
                <a:schemeClr val="bg1"/>
              </a:solidFill>
            </a:endParaRPr>
          </a:p>
        </p:txBody>
      </p:sp>
      <p:sp>
        <p:nvSpPr>
          <p:cNvPr id="26" name="TekstSylinder 25"/>
          <p:cNvSpPr txBox="1"/>
          <p:nvPr userDrawn="1"/>
        </p:nvSpPr>
        <p:spPr>
          <a:xfrm>
            <a:off x="4380656" y="3753092"/>
            <a:ext cx="3424843" cy="646331"/>
          </a:xfrm>
          <a:prstGeom prst="rect">
            <a:avLst/>
          </a:prstGeom>
          <a:noFill/>
        </p:spPr>
        <p:txBody>
          <a:bodyPr wrap="square" rtlCol="0">
            <a:spAutoFit/>
          </a:bodyPr>
          <a:lstStyle/>
          <a:p>
            <a:pPr algn="ctr" defTabSz="228657"/>
            <a:r>
              <a:rPr lang="nb-NO" dirty="0" smtClean="0">
                <a:solidFill>
                  <a:schemeClr val="bg1"/>
                </a:solidFill>
              </a:rPr>
              <a:t>Mer, bedre og raskere kunnskap</a:t>
            </a:r>
            <a:br>
              <a:rPr lang="nb-NO" dirty="0" smtClean="0">
                <a:solidFill>
                  <a:schemeClr val="bg1"/>
                </a:solidFill>
              </a:rPr>
            </a:br>
            <a:r>
              <a:rPr lang="nb-NO" dirty="0" smtClean="0">
                <a:solidFill>
                  <a:schemeClr val="bg1"/>
                </a:solidFill>
              </a:rPr>
              <a:t>for helse og bærekraftige tjenester</a:t>
            </a:r>
            <a:endParaRPr lang="nb-NO" dirty="0">
              <a:solidFill>
                <a:schemeClr val="bg1"/>
              </a:solidFill>
            </a:endParaRPr>
          </a:p>
        </p:txBody>
      </p:sp>
      <p:sp>
        <p:nvSpPr>
          <p:cNvPr id="27" name="Rektangel 26"/>
          <p:cNvSpPr/>
          <p:nvPr userDrawn="1"/>
        </p:nvSpPr>
        <p:spPr>
          <a:xfrm>
            <a:off x="161999" y="165800"/>
            <a:ext cx="2267863"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Helseulikhetene blir større</a:t>
            </a:r>
            <a:endParaRPr lang="nb-NO" sz="1600" dirty="0">
              <a:solidFill>
                <a:schemeClr val="tx1"/>
              </a:solidFill>
            </a:endParaRPr>
          </a:p>
          <a:p>
            <a:pPr algn="ctr"/>
            <a:endParaRPr lang="nb-NO" sz="1600" dirty="0">
              <a:solidFill>
                <a:schemeClr val="tx1"/>
              </a:solidFill>
            </a:endParaRPr>
          </a:p>
        </p:txBody>
      </p:sp>
      <p:sp>
        <p:nvSpPr>
          <p:cNvPr id="28" name="Rektangel 27"/>
          <p:cNvSpPr/>
          <p:nvPr userDrawn="1"/>
        </p:nvSpPr>
        <p:spPr>
          <a:xfrm>
            <a:off x="4965565" y="4767978"/>
            <a:ext cx="2268541" cy="19300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Tillit til stat og demokrati i Norge</a:t>
            </a:r>
            <a:endParaRPr lang="nb-NO" sz="1600" dirty="0">
              <a:solidFill>
                <a:schemeClr val="tx1"/>
              </a:solidFill>
            </a:endParaRPr>
          </a:p>
        </p:txBody>
      </p:sp>
      <p:sp>
        <p:nvSpPr>
          <p:cNvPr id="29" name="Rektangel 28"/>
          <p:cNvSpPr/>
          <p:nvPr userDrawn="1"/>
        </p:nvSpPr>
        <p:spPr>
          <a:xfrm>
            <a:off x="9747255" y="4776271"/>
            <a:ext cx="2282745" cy="192170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smtClean="0">
                <a:solidFill>
                  <a:prstClr val="black"/>
                </a:solidFill>
              </a:rPr>
              <a:t>Levealderen øker</a:t>
            </a:r>
            <a:endParaRPr lang="nb-NO" sz="1600" dirty="0">
              <a:solidFill>
                <a:prstClr val="black"/>
              </a:solidFill>
            </a:endParaRPr>
          </a:p>
        </p:txBody>
      </p:sp>
      <p:sp>
        <p:nvSpPr>
          <p:cNvPr id="30" name="Ellipse 29"/>
          <p:cNvSpPr/>
          <p:nvPr userDrawn="1"/>
        </p:nvSpPr>
        <p:spPr>
          <a:xfrm>
            <a:off x="5949077" y="2577724"/>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1</a:t>
            </a:r>
          </a:p>
        </p:txBody>
      </p:sp>
      <p:sp>
        <p:nvSpPr>
          <p:cNvPr id="31" name="TekstSylinder 30"/>
          <p:cNvSpPr txBox="1"/>
          <p:nvPr userDrawn="1"/>
        </p:nvSpPr>
        <p:spPr>
          <a:xfrm>
            <a:off x="5207044" y="3093895"/>
            <a:ext cx="1772066" cy="523220"/>
          </a:xfrm>
          <a:prstGeom prst="rect">
            <a:avLst/>
          </a:prstGeom>
          <a:noFill/>
        </p:spPr>
        <p:txBody>
          <a:bodyPr wrap="square" rtlCol="0">
            <a:spAutoFit/>
          </a:bodyPr>
          <a:lstStyle/>
          <a:p>
            <a:pPr algn="ctr" defTabSz="228657"/>
            <a:r>
              <a:rPr lang="nb-NO" sz="2800" dirty="0" smtClean="0">
                <a:solidFill>
                  <a:schemeClr val="bg1"/>
                </a:solidFill>
              </a:rPr>
              <a:t>Kunnskap</a:t>
            </a:r>
            <a:endParaRPr lang="nb-NO" sz="2800" dirty="0">
              <a:solidFill>
                <a:schemeClr val="bg1"/>
              </a:solidFill>
            </a:endParaRPr>
          </a:p>
        </p:txBody>
      </p:sp>
      <p:sp>
        <p:nvSpPr>
          <p:cNvPr id="32" name="Rektangel 31"/>
          <p:cNvSpPr>
            <a:spLocks/>
          </p:cNvSpPr>
          <p:nvPr userDrawn="1"/>
        </p:nvSpPr>
        <p:spPr>
          <a:xfrm>
            <a:off x="2548146" y="4772261"/>
            <a:ext cx="2287358" cy="19257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smtClean="0">
                <a:solidFill>
                  <a:prstClr val="black"/>
                </a:solidFill>
              </a:rPr>
              <a:t>Stadig mer omfattende helsedata</a:t>
            </a:r>
            <a:endParaRPr lang="nb-NO" sz="1600" dirty="0">
              <a:solidFill>
                <a:prstClr val="black"/>
              </a:solidFill>
            </a:endParaRPr>
          </a:p>
        </p:txBody>
      </p:sp>
      <p:sp>
        <p:nvSpPr>
          <p:cNvPr id="33" name="Rektangel 32"/>
          <p:cNvSpPr/>
          <p:nvPr userDrawn="1"/>
        </p:nvSpPr>
        <p:spPr>
          <a:xfrm>
            <a:off x="161999" y="4776270"/>
            <a:ext cx="2264498" cy="19217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Befolkningen er opptatt av helse</a:t>
            </a:r>
            <a:endParaRPr lang="nb-NO" sz="1600" dirty="0">
              <a:solidFill>
                <a:schemeClr val="tx1"/>
              </a:solidFill>
            </a:endParaRPr>
          </a:p>
        </p:txBody>
      </p:sp>
      <p:sp>
        <p:nvSpPr>
          <p:cNvPr id="34" name="Rektangel 33"/>
          <p:cNvSpPr/>
          <p:nvPr userDrawn="1"/>
        </p:nvSpPr>
        <p:spPr>
          <a:xfrm>
            <a:off x="4959946" y="165800"/>
            <a:ext cx="2269006"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Aldring i Norge og befolkningsvekst i verden</a:t>
            </a:r>
            <a:endParaRPr lang="nb-NO" sz="1600" dirty="0">
              <a:solidFill>
                <a:schemeClr val="tx1"/>
              </a:solidFill>
            </a:endParaRPr>
          </a:p>
          <a:p>
            <a:pPr algn="ctr"/>
            <a:endParaRPr lang="nb-NO" sz="1600" dirty="0">
              <a:solidFill>
                <a:schemeClr val="tx1"/>
              </a:solidFill>
            </a:endParaRPr>
          </a:p>
        </p:txBody>
      </p:sp>
      <p:sp>
        <p:nvSpPr>
          <p:cNvPr id="35" name="Rektangel 34"/>
          <p:cNvSpPr/>
          <p:nvPr userDrawn="1"/>
        </p:nvSpPr>
        <p:spPr>
          <a:xfrm>
            <a:off x="7366082" y="165800"/>
            <a:ext cx="2252587"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Krevende prioriteringer i helse- og omsorgstjenesten</a:t>
            </a:r>
            <a:endParaRPr lang="nb-NO" sz="1600" dirty="0">
              <a:solidFill>
                <a:schemeClr val="tx1"/>
              </a:solidFill>
            </a:endParaRPr>
          </a:p>
          <a:p>
            <a:pPr algn="ctr"/>
            <a:endParaRPr lang="nb-NO" sz="1600" dirty="0">
              <a:solidFill>
                <a:schemeClr val="tx1"/>
              </a:solidFill>
            </a:endParaRPr>
          </a:p>
        </p:txBody>
      </p:sp>
      <p:sp>
        <p:nvSpPr>
          <p:cNvPr id="36" name="Rektangel 35"/>
          <p:cNvSpPr>
            <a:spLocks/>
          </p:cNvSpPr>
          <p:nvPr userDrawn="1"/>
        </p:nvSpPr>
        <p:spPr>
          <a:xfrm>
            <a:off x="9747255" y="165800"/>
            <a:ext cx="2276899"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Overflod av informasjon</a:t>
            </a:r>
            <a:endParaRPr lang="nb-NO" sz="1600" dirty="0">
              <a:solidFill>
                <a:schemeClr val="tx1"/>
              </a:solidFill>
            </a:endParaRPr>
          </a:p>
          <a:p>
            <a:pPr algn="ctr"/>
            <a:endParaRPr lang="nb-NO" sz="1600" dirty="0">
              <a:solidFill>
                <a:schemeClr val="tx1"/>
              </a:solidFill>
            </a:endParaRPr>
          </a:p>
        </p:txBody>
      </p:sp>
      <p:pic>
        <p:nvPicPr>
          <p:cNvPr id="37" name="Picture 1" descr="man standing using adult walker inside room"/>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2280" t="8065" r="12385" b="4675"/>
          <a:stretch/>
        </p:blipFill>
        <p:spPr bwMode="auto">
          <a:xfrm>
            <a:off x="2560287" y="165800"/>
            <a:ext cx="2262529" cy="1920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Bilde 3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56447" y="4776270"/>
            <a:ext cx="2254557" cy="1921708"/>
          </a:xfrm>
          <a:prstGeom prst="rect">
            <a:avLst/>
          </a:prstGeom>
        </p:spPr>
      </p:pic>
    </p:spTree>
    <p:extLst>
      <p:ext uri="{BB962C8B-B14F-4D97-AF65-F5344CB8AC3E}">
        <p14:creationId xmlns:p14="http://schemas.microsoft.com/office/powerpoint/2010/main" val="20935891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5/19">
    <p:spTree>
      <p:nvGrpSpPr>
        <p:cNvPr id="1" name=""/>
        <p:cNvGrpSpPr/>
        <p:nvPr/>
      </p:nvGrpSpPr>
      <p:grpSpPr>
        <a:xfrm>
          <a:off x="0" y="0"/>
          <a:ext cx="0" cy="0"/>
          <a:chOff x="0" y="0"/>
          <a:chExt cx="0" cy="0"/>
        </a:xfrm>
      </p:grpSpPr>
      <p:sp>
        <p:nvSpPr>
          <p:cNvPr id="25" name="Rektangel 24"/>
          <p:cNvSpPr/>
          <p:nvPr userDrawn="1"/>
        </p:nvSpPr>
        <p:spPr>
          <a:xfrm>
            <a:off x="161999" y="2221952"/>
            <a:ext cx="11862156" cy="2418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52000" rtlCol="0" anchor="t" anchorCtr="0"/>
          <a:lstStyle/>
          <a:p>
            <a:pPr algn="ctr"/>
            <a:endParaRPr lang="nb-NO" dirty="0">
              <a:solidFill>
                <a:schemeClr val="bg1"/>
              </a:solidFill>
            </a:endParaRPr>
          </a:p>
        </p:txBody>
      </p:sp>
      <p:sp>
        <p:nvSpPr>
          <p:cNvPr id="26" name="TekstSylinder 25"/>
          <p:cNvSpPr txBox="1"/>
          <p:nvPr userDrawn="1"/>
        </p:nvSpPr>
        <p:spPr>
          <a:xfrm>
            <a:off x="4388097" y="3753092"/>
            <a:ext cx="3424843" cy="646331"/>
          </a:xfrm>
          <a:prstGeom prst="rect">
            <a:avLst/>
          </a:prstGeom>
          <a:noFill/>
        </p:spPr>
        <p:txBody>
          <a:bodyPr wrap="square" rtlCol="0">
            <a:spAutoFit/>
          </a:bodyPr>
          <a:lstStyle/>
          <a:p>
            <a:pPr algn="ctr" defTabSz="228657"/>
            <a:r>
              <a:rPr lang="nb-NO" dirty="0" smtClean="0">
                <a:solidFill>
                  <a:schemeClr val="bg1"/>
                </a:solidFill>
              </a:rPr>
              <a:t>Nye løsninger for å beskytte</a:t>
            </a:r>
            <a:br>
              <a:rPr lang="nb-NO" dirty="0" smtClean="0">
                <a:solidFill>
                  <a:schemeClr val="bg1"/>
                </a:solidFill>
              </a:rPr>
            </a:br>
            <a:r>
              <a:rPr lang="nb-NO" dirty="0" smtClean="0">
                <a:solidFill>
                  <a:schemeClr val="bg1"/>
                </a:solidFill>
              </a:rPr>
              <a:t>liv og helse</a:t>
            </a:r>
            <a:endParaRPr lang="nb-NO" dirty="0">
              <a:solidFill>
                <a:schemeClr val="bg1"/>
              </a:solidFill>
            </a:endParaRPr>
          </a:p>
        </p:txBody>
      </p:sp>
      <p:sp>
        <p:nvSpPr>
          <p:cNvPr id="27" name="Rektangel 26"/>
          <p:cNvSpPr/>
          <p:nvPr userDrawn="1"/>
        </p:nvSpPr>
        <p:spPr>
          <a:xfrm>
            <a:off x="161999" y="165800"/>
            <a:ext cx="2267863"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Migrasjon og globalisering</a:t>
            </a:r>
            <a:endParaRPr lang="nb-NO" sz="1600" dirty="0">
              <a:solidFill>
                <a:schemeClr val="tx1"/>
              </a:solidFill>
            </a:endParaRPr>
          </a:p>
          <a:p>
            <a:pPr algn="ctr"/>
            <a:endParaRPr lang="nb-NO" sz="1600" dirty="0">
              <a:solidFill>
                <a:schemeClr val="tx1"/>
              </a:solidFill>
            </a:endParaRPr>
          </a:p>
        </p:txBody>
      </p:sp>
      <p:sp>
        <p:nvSpPr>
          <p:cNvPr id="28" name="Rektangel 27"/>
          <p:cNvSpPr/>
          <p:nvPr userDrawn="1"/>
        </p:nvSpPr>
        <p:spPr>
          <a:xfrm>
            <a:off x="4965565" y="4767978"/>
            <a:ext cx="2268541" cy="193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Nye internasjonale initiativ</a:t>
            </a:r>
            <a:endParaRPr lang="nb-NO" sz="1600" dirty="0">
              <a:solidFill>
                <a:schemeClr val="tx1"/>
              </a:solidFill>
            </a:endParaRPr>
          </a:p>
        </p:txBody>
      </p:sp>
      <p:sp>
        <p:nvSpPr>
          <p:cNvPr id="29" name="Rektangel 28"/>
          <p:cNvSpPr/>
          <p:nvPr userDrawn="1"/>
        </p:nvSpPr>
        <p:spPr>
          <a:xfrm>
            <a:off x="9747255" y="4776271"/>
            <a:ext cx="2282745" cy="1921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smtClean="0">
                <a:solidFill>
                  <a:prstClr val="black"/>
                </a:solidFill>
              </a:rPr>
              <a:t>Stabilt helsesystem</a:t>
            </a:r>
            <a:endParaRPr lang="nb-NO" sz="1600" dirty="0">
              <a:solidFill>
                <a:prstClr val="black"/>
              </a:solidFill>
            </a:endParaRPr>
          </a:p>
        </p:txBody>
      </p:sp>
      <p:sp>
        <p:nvSpPr>
          <p:cNvPr id="30" name="Ellipse 29"/>
          <p:cNvSpPr/>
          <p:nvPr userDrawn="1"/>
        </p:nvSpPr>
        <p:spPr>
          <a:xfrm>
            <a:off x="5951999" y="2577724"/>
            <a:ext cx="288000" cy="288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2</a:t>
            </a:r>
          </a:p>
        </p:txBody>
      </p:sp>
      <p:sp>
        <p:nvSpPr>
          <p:cNvPr id="31" name="TekstSylinder 30"/>
          <p:cNvSpPr txBox="1"/>
          <p:nvPr userDrawn="1"/>
        </p:nvSpPr>
        <p:spPr>
          <a:xfrm>
            <a:off x="5209966" y="3093895"/>
            <a:ext cx="1772066" cy="523220"/>
          </a:xfrm>
          <a:prstGeom prst="rect">
            <a:avLst/>
          </a:prstGeom>
          <a:noFill/>
        </p:spPr>
        <p:txBody>
          <a:bodyPr wrap="square" rtlCol="0">
            <a:spAutoFit/>
          </a:bodyPr>
          <a:lstStyle/>
          <a:p>
            <a:pPr algn="ctr" defTabSz="228657"/>
            <a:r>
              <a:rPr lang="nb-NO" sz="2800" dirty="0" smtClean="0">
                <a:solidFill>
                  <a:schemeClr val="bg1"/>
                </a:solidFill>
              </a:rPr>
              <a:t>Beredskap</a:t>
            </a:r>
            <a:endParaRPr lang="nb-NO" sz="2800" dirty="0">
              <a:solidFill>
                <a:schemeClr val="bg1"/>
              </a:solidFill>
            </a:endParaRPr>
          </a:p>
        </p:txBody>
      </p:sp>
      <p:pic>
        <p:nvPicPr>
          <p:cNvPr id="32" name="Bilde 31"/>
          <p:cNvPicPr preferRelativeResize="0">
            <a:picLocks/>
          </p:cNvPicPr>
          <p:nvPr userDrawn="1"/>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2565048" y="165800"/>
            <a:ext cx="2263387" cy="1926000"/>
          </a:xfrm>
          <a:prstGeom prst="rect">
            <a:avLst/>
          </a:prstGeom>
        </p:spPr>
      </p:pic>
      <p:pic>
        <p:nvPicPr>
          <p:cNvPr id="33" name="Bilde 32"/>
          <p:cNvPicPr preferRelativeResize="0">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7356447" y="4776270"/>
            <a:ext cx="2254557" cy="1921709"/>
          </a:xfrm>
          <a:prstGeom prst="rect">
            <a:avLst/>
          </a:prstGeom>
        </p:spPr>
      </p:pic>
      <p:sp>
        <p:nvSpPr>
          <p:cNvPr id="34" name="Rektangel 33"/>
          <p:cNvSpPr>
            <a:spLocks/>
          </p:cNvSpPr>
          <p:nvPr userDrawn="1"/>
        </p:nvSpPr>
        <p:spPr>
          <a:xfrm>
            <a:off x="2548146" y="4772261"/>
            <a:ext cx="2287358" cy="1925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smtClean="0">
                <a:solidFill>
                  <a:prstClr val="black"/>
                </a:solidFill>
              </a:rPr>
              <a:t>Politisk bevissthet om beredskap</a:t>
            </a:r>
            <a:endParaRPr lang="nb-NO" sz="1600" dirty="0">
              <a:solidFill>
                <a:prstClr val="black"/>
              </a:solidFill>
            </a:endParaRPr>
          </a:p>
        </p:txBody>
      </p:sp>
      <p:sp>
        <p:nvSpPr>
          <p:cNvPr id="35" name="Rektangel 34"/>
          <p:cNvSpPr/>
          <p:nvPr userDrawn="1"/>
        </p:nvSpPr>
        <p:spPr>
          <a:xfrm>
            <a:off x="161999" y="4776270"/>
            <a:ext cx="2264498" cy="192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Nye diagnostiske muligheter</a:t>
            </a:r>
            <a:endParaRPr lang="nb-NO" sz="1600" dirty="0">
              <a:solidFill>
                <a:schemeClr val="tx1"/>
              </a:solidFill>
            </a:endParaRPr>
          </a:p>
        </p:txBody>
      </p:sp>
      <p:sp>
        <p:nvSpPr>
          <p:cNvPr id="36" name="Rektangel 35"/>
          <p:cNvSpPr/>
          <p:nvPr userDrawn="1"/>
        </p:nvSpPr>
        <p:spPr>
          <a:xfrm>
            <a:off x="4959946" y="165800"/>
            <a:ext cx="2269006"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Endringer i klima og miljø</a:t>
            </a:r>
            <a:endParaRPr lang="nb-NO" sz="1600" dirty="0">
              <a:solidFill>
                <a:schemeClr val="tx1"/>
              </a:solidFill>
            </a:endParaRPr>
          </a:p>
          <a:p>
            <a:pPr algn="ctr"/>
            <a:endParaRPr lang="nb-NO" sz="1600" dirty="0">
              <a:solidFill>
                <a:schemeClr val="tx1"/>
              </a:solidFill>
            </a:endParaRPr>
          </a:p>
        </p:txBody>
      </p:sp>
      <p:sp>
        <p:nvSpPr>
          <p:cNvPr id="37" name="Rektangel 36"/>
          <p:cNvSpPr/>
          <p:nvPr userDrawn="1"/>
        </p:nvSpPr>
        <p:spPr>
          <a:xfrm>
            <a:off x="7366082" y="165800"/>
            <a:ext cx="2252587"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Resistente bakterier</a:t>
            </a:r>
            <a:endParaRPr lang="nb-NO" sz="1600" dirty="0">
              <a:solidFill>
                <a:schemeClr val="tx1"/>
              </a:solidFill>
            </a:endParaRPr>
          </a:p>
          <a:p>
            <a:pPr algn="ctr"/>
            <a:endParaRPr lang="nb-NO" sz="1600" dirty="0">
              <a:solidFill>
                <a:schemeClr val="tx1"/>
              </a:solidFill>
            </a:endParaRPr>
          </a:p>
        </p:txBody>
      </p:sp>
      <p:sp>
        <p:nvSpPr>
          <p:cNvPr id="38" name="Rektangel 37"/>
          <p:cNvSpPr>
            <a:spLocks/>
          </p:cNvSpPr>
          <p:nvPr userDrawn="1"/>
        </p:nvSpPr>
        <p:spPr>
          <a:xfrm>
            <a:off x="9747255" y="165800"/>
            <a:ext cx="2276899"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Nye utbrudd over landegrenser</a:t>
            </a:r>
            <a:endParaRPr lang="nb-NO" sz="1600" dirty="0">
              <a:solidFill>
                <a:schemeClr val="tx1"/>
              </a:solidFill>
            </a:endParaRPr>
          </a:p>
          <a:p>
            <a:pPr algn="ctr"/>
            <a:endParaRPr lang="nb-NO" sz="1600" dirty="0">
              <a:solidFill>
                <a:schemeClr val="tx1"/>
              </a:solidFill>
            </a:endParaRPr>
          </a:p>
        </p:txBody>
      </p:sp>
    </p:spTree>
    <p:extLst>
      <p:ext uri="{BB962C8B-B14F-4D97-AF65-F5344CB8AC3E}">
        <p14:creationId xmlns:p14="http://schemas.microsoft.com/office/powerpoint/2010/main" val="15037673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6/19">
    <p:spTree>
      <p:nvGrpSpPr>
        <p:cNvPr id="1" name=""/>
        <p:cNvGrpSpPr/>
        <p:nvPr/>
      </p:nvGrpSpPr>
      <p:grpSpPr>
        <a:xfrm>
          <a:off x="0" y="0"/>
          <a:ext cx="0" cy="0"/>
          <a:chOff x="0" y="0"/>
          <a:chExt cx="0" cy="0"/>
        </a:xfrm>
      </p:grpSpPr>
      <p:sp>
        <p:nvSpPr>
          <p:cNvPr id="10" name="Rektangel 9"/>
          <p:cNvSpPr/>
          <p:nvPr userDrawn="1"/>
        </p:nvSpPr>
        <p:spPr>
          <a:xfrm>
            <a:off x="161999" y="2221952"/>
            <a:ext cx="11862156" cy="2418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52000" rtlCol="0" anchor="t" anchorCtr="0"/>
          <a:lstStyle/>
          <a:p>
            <a:pPr algn="ctr"/>
            <a:endParaRPr lang="nb-NO" dirty="0">
              <a:solidFill>
                <a:schemeClr val="bg1"/>
              </a:solidFill>
            </a:endParaRPr>
          </a:p>
        </p:txBody>
      </p:sp>
      <p:sp>
        <p:nvSpPr>
          <p:cNvPr id="12" name="TekstSylinder 11"/>
          <p:cNvSpPr txBox="1"/>
          <p:nvPr userDrawn="1"/>
        </p:nvSpPr>
        <p:spPr>
          <a:xfrm>
            <a:off x="4380656" y="3753092"/>
            <a:ext cx="3424843" cy="646331"/>
          </a:xfrm>
          <a:prstGeom prst="rect">
            <a:avLst/>
          </a:prstGeom>
          <a:noFill/>
        </p:spPr>
        <p:txBody>
          <a:bodyPr wrap="square" rtlCol="0">
            <a:spAutoFit/>
          </a:bodyPr>
          <a:lstStyle/>
          <a:p>
            <a:pPr algn="ctr" defTabSz="228657"/>
            <a:r>
              <a:rPr lang="nb-NO" dirty="0" smtClean="0">
                <a:solidFill>
                  <a:schemeClr val="bg1"/>
                </a:solidFill>
              </a:rPr>
              <a:t>Fremtidens helsedata, laboratorier</a:t>
            </a:r>
            <a:br>
              <a:rPr lang="nb-NO" dirty="0" smtClean="0">
                <a:solidFill>
                  <a:schemeClr val="bg1"/>
                </a:solidFill>
              </a:rPr>
            </a:br>
            <a:r>
              <a:rPr lang="nb-NO" dirty="0" smtClean="0">
                <a:solidFill>
                  <a:schemeClr val="bg1"/>
                </a:solidFill>
              </a:rPr>
              <a:t>og tjenester</a:t>
            </a:r>
            <a:endParaRPr lang="nb-NO" dirty="0">
              <a:solidFill>
                <a:schemeClr val="bg1"/>
              </a:solidFill>
            </a:endParaRPr>
          </a:p>
        </p:txBody>
      </p:sp>
      <p:sp>
        <p:nvSpPr>
          <p:cNvPr id="13" name="Rektangel 12"/>
          <p:cNvSpPr/>
          <p:nvPr userDrawn="1"/>
        </p:nvSpPr>
        <p:spPr>
          <a:xfrm>
            <a:off x="161999" y="165800"/>
            <a:ext cx="2267863"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Infrastruktur blir raskt utdatert</a:t>
            </a:r>
            <a:endParaRPr lang="nb-NO" sz="1600" dirty="0">
              <a:solidFill>
                <a:schemeClr val="tx1"/>
              </a:solidFill>
            </a:endParaRPr>
          </a:p>
          <a:p>
            <a:pPr algn="ctr"/>
            <a:endParaRPr lang="nb-NO" sz="1600" dirty="0">
              <a:solidFill>
                <a:schemeClr val="tx1"/>
              </a:solidFill>
            </a:endParaRPr>
          </a:p>
        </p:txBody>
      </p:sp>
      <p:sp>
        <p:nvSpPr>
          <p:cNvPr id="14" name="Rektangel 13"/>
          <p:cNvSpPr/>
          <p:nvPr userDrawn="1"/>
        </p:nvSpPr>
        <p:spPr>
          <a:xfrm>
            <a:off x="4965565" y="4767978"/>
            <a:ext cx="2268541" cy="19300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Politisk satsning på e-helse</a:t>
            </a:r>
            <a:endParaRPr lang="nb-NO" sz="1600" dirty="0">
              <a:solidFill>
                <a:schemeClr val="tx1"/>
              </a:solidFill>
            </a:endParaRPr>
          </a:p>
        </p:txBody>
      </p:sp>
      <p:sp>
        <p:nvSpPr>
          <p:cNvPr id="15" name="Ellipse 14"/>
          <p:cNvSpPr/>
          <p:nvPr userDrawn="1"/>
        </p:nvSpPr>
        <p:spPr>
          <a:xfrm>
            <a:off x="5949077" y="2577724"/>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3</a:t>
            </a:r>
          </a:p>
        </p:txBody>
      </p:sp>
      <p:sp>
        <p:nvSpPr>
          <p:cNvPr id="16" name="TekstSylinder 15"/>
          <p:cNvSpPr txBox="1"/>
          <p:nvPr userDrawn="1"/>
        </p:nvSpPr>
        <p:spPr>
          <a:xfrm>
            <a:off x="5083584" y="3093895"/>
            <a:ext cx="2018986" cy="523220"/>
          </a:xfrm>
          <a:prstGeom prst="rect">
            <a:avLst/>
          </a:prstGeom>
          <a:noFill/>
        </p:spPr>
        <p:txBody>
          <a:bodyPr wrap="square" rtlCol="0">
            <a:spAutoFit/>
          </a:bodyPr>
          <a:lstStyle/>
          <a:p>
            <a:pPr algn="ctr" defTabSz="228657"/>
            <a:r>
              <a:rPr lang="nb-NO" sz="2800" dirty="0" smtClean="0">
                <a:solidFill>
                  <a:schemeClr val="bg1"/>
                </a:solidFill>
              </a:rPr>
              <a:t>Infrastruktur</a:t>
            </a:r>
            <a:endParaRPr lang="nb-NO" sz="2800" dirty="0">
              <a:solidFill>
                <a:schemeClr val="bg1"/>
              </a:solidFill>
            </a:endParaRPr>
          </a:p>
        </p:txBody>
      </p:sp>
      <p:sp>
        <p:nvSpPr>
          <p:cNvPr id="17" name="Rektangel 16"/>
          <p:cNvSpPr>
            <a:spLocks/>
          </p:cNvSpPr>
          <p:nvPr userDrawn="1"/>
        </p:nvSpPr>
        <p:spPr>
          <a:xfrm>
            <a:off x="2548146" y="4772261"/>
            <a:ext cx="2287358" cy="192571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smtClean="0">
                <a:solidFill>
                  <a:prstClr val="black"/>
                </a:solidFill>
              </a:rPr>
              <a:t>Helt nye analysemuligheter</a:t>
            </a:r>
            <a:endParaRPr lang="nb-NO" sz="1600" dirty="0">
              <a:solidFill>
                <a:prstClr val="black"/>
              </a:solidFill>
            </a:endParaRPr>
          </a:p>
        </p:txBody>
      </p:sp>
      <p:sp>
        <p:nvSpPr>
          <p:cNvPr id="18" name="Rektangel 17"/>
          <p:cNvSpPr/>
          <p:nvPr userDrawn="1"/>
        </p:nvSpPr>
        <p:spPr>
          <a:xfrm>
            <a:off x="161999" y="4776270"/>
            <a:ext cx="2264498" cy="192170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Teknologi blir stadig billigere</a:t>
            </a:r>
            <a:endParaRPr lang="nb-NO" sz="1600" dirty="0">
              <a:solidFill>
                <a:schemeClr val="tx1"/>
              </a:solidFill>
            </a:endParaRPr>
          </a:p>
        </p:txBody>
      </p:sp>
      <p:sp>
        <p:nvSpPr>
          <p:cNvPr id="19" name="Rektangel 18"/>
          <p:cNvSpPr/>
          <p:nvPr userDrawn="1"/>
        </p:nvSpPr>
        <p:spPr>
          <a:xfrm>
            <a:off x="4959946" y="165800"/>
            <a:ext cx="2269006"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Personvern</a:t>
            </a:r>
            <a:endParaRPr lang="nb-NO" sz="1600" dirty="0">
              <a:solidFill>
                <a:schemeClr val="tx1"/>
              </a:solidFill>
            </a:endParaRPr>
          </a:p>
          <a:p>
            <a:pPr algn="ctr"/>
            <a:endParaRPr lang="nb-NO" sz="1600" dirty="0">
              <a:solidFill>
                <a:schemeClr val="tx1"/>
              </a:solidFill>
            </a:endParaRPr>
          </a:p>
        </p:txBody>
      </p:sp>
      <p:sp>
        <p:nvSpPr>
          <p:cNvPr id="20" name="Rektangel 19"/>
          <p:cNvSpPr>
            <a:spLocks/>
          </p:cNvSpPr>
          <p:nvPr userDrawn="1"/>
        </p:nvSpPr>
        <p:spPr>
          <a:xfrm>
            <a:off x="9747255" y="165800"/>
            <a:ext cx="2276899"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Utviklingen krever ny kompetanse</a:t>
            </a:r>
            <a:endParaRPr lang="nb-NO" sz="1600" dirty="0">
              <a:solidFill>
                <a:schemeClr val="tx1"/>
              </a:solidFill>
            </a:endParaRPr>
          </a:p>
          <a:p>
            <a:pPr algn="ctr"/>
            <a:endParaRPr lang="nb-NO" sz="1600" dirty="0">
              <a:solidFill>
                <a:schemeClr val="tx1"/>
              </a:solidFill>
            </a:endParaRPr>
          </a:p>
        </p:txBody>
      </p:sp>
      <p:pic>
        <p:nvPicPr>
          <p:cNvPr id="21" name="Bilde 20"/>
          <p:cNvPicPr>
            <a:picLocks noChangeAspect="1"/>
          </p:cNvPicPr>
          <p:nvPr userDrawn="1"/>
        </p:nvPicPr>
        <p:blipFill rotWithShape="1">
          <a:blip r:embed="rId2" cstate="email">
            <a:extLst>
              <a:ext uri="{28A0092B-C50C-407E-A947-70E740481C1C}">
                <a14:useLocalDpi xmlns:a14="http://schemas.microsoft.com/office/drawing/2010/main"/>
              </a:ext>
            </a:extLst>
          </a:blip>
          <a:srcRect l="1446" t="12088" r="2508" b="5345"/>
          <a:stretch/>
        </p:blipFill>
        <p:spPr>
          <a:xfrm>
            <a:off x="9747255" y="4775329"/>
            <a:ext cx="2276899" cy="1922651"/>
          </a:xfrm>
          <a:prstGeom prst="rect">
            <a:avLst/>
          </a:prstGeom>
        </p:spPr>
      </p:pic>
      <p:sp>
        <p:nvSpPr>
          <p:cNvPr id="22" name="Rektangel 21"/>
          <p:cNvSpPr/>
          <p:nvPr userDrawn="1"/>
        </p:nvSpPr>
        <p:spPr>
          <a:xfrm>
            <a:off x="7364167" y="4776270"/>
            <a:ext cx="2246837" cy="19217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smtClean="0">
                <a:solidFill>
                  <a:prstClr val="black"/>
                </a:solidFill>
              </a:rPr>
              <a:t>Digitale løsninger for å håndtere data</a:t>
            </a:r>
            <a:endParaRPr lang="nb-NO" sz="1600" dirty="0">
              <a:solidFill>
                <a:prstClr val="black"/>
              </a:solidFill>
            </a:endParaRPr>
          </a:p>
        </p:txBody>
      </p:sp>
      <p:sp>
        <p:nvSpPr>
          <p:cNvPr id="24" name="Rektangel 23"/>
          <p:cNvSpPr/>
          <p:nvPr userDrawn="1"/>
        </p:nvSpPr>
        <p:spPr>
          <a:xfrm>
            <a:off x="2565048" y="165798"/>
            <a:ext cx="2257769" cy="1928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smtClean="0">
                <a:solidFill>
                  <a:schemeClr val="tx1"/>
                </a:solidFill>
              </a:rPr>
              <a:t>Nye aktører samler helsedata</a:t>
            </a:r>
            <a:endParaRPr lang="nb-NO" sz="1600" dirty="0">
              <a:solidFill>
                <a:schemeClr val="tx1"/>
              </a:solidFill>
            </a:endParaRPr>
          </a:p>
          <a:p>
            <a:pPr algn="ctr"/>
            <a:endParaRPr lang="nb-NO" sz="1600" dirty="0">
              <a:solidFill>
                <a:schemeClr val="tx1"/>
              </a:solidFill>
            </a:endParaRPr>
          </a:p>
        </p:txBody>
      </p:sp>
      <p:pic>
        <p:nvPicPr>
          <p:cNvPr id="27" name="Bilde 26"/>
          <p:cNvPicPr preferRelativeResize="0">
            <a:picLocks/>
          </p:cNvPicPr>
          <p:nvPr userDrawn="1"/>
        </p:nvPicPr>
        <p:blipFill rotWithShape="1">
          <a:blip r:embed="rId3" cstate="screen">
            <a:grayscl/>
            <a:extLst>
              <a:ext uri="{BEBA8EAE-BF5A-486C-A8C5-ECC9F3942E4B}">
                <a14:imgProps xmlns:a14="http://schemas.microsoft.com/office/drawing/2010/main">
                  <a14:imgLayer r:embed="rId4">
                    <a14:imgEffect>
                      <a14:artisticFilmGrain/>
                    </a14:imgEffect>
                    <a14:imgEffect>
                      <a14:sharpenSoften amount="50000"/>
                    </a14:imgEffect>
                    <a14:imgEffect>
                      <a14:colorTemperature colorTemp="11200"/>
                    </a14:imgEffect>
                    <a14:imgEffect>
                      <a14:saturation sat="400000"/>
                    </a14:imgEffect>
                    <a14:imgEffect>
                      <a14:brightnessContrast bright="40000" contrast="46000"/>
                    </a14:imgEffect>
                  </a14:imgLayer>
                </a14:imgProps>
              </a:ext>
              <a:ext uri="{28A0092B-C50C-407E-A947-70E740481C1C}">
                <a14:useLocalDpi xmlns:a14="http://schemas.microsoft.com/office/drawing/2010/main"/>
              </a:ext>
            </a:extLst>
          </a:blip>
          <a:srcRect l="21726" t="2204" r="6706" b="1178"/>
          <a:stretch/>
        </p:blipFill>
        <p:spPr>
          <a:xfrm rot="16200000">
            <a:off x="7524588" y="5378"/>
            <a:ext cx="1926001" cy="2246839"/>
          </a:xfrm>
          <a:prstGeom prst="rect">
            <a:avLst/>
          </a:prstGeom>
        </p:spPr>
      </p:pic>
    </p:spTree>
    <p:extLst>
      <p:ext uri="{BB962C8B-B14F-4D97-AF65-F5344CB8AC3E}">
        <p14:creationId xmlns:p14="http://schemas.microsoft.com/office/powerpoint/2010/main" val="33072354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7/19">
    <p:spTree>
      <p:nvGrpSpPr>
        <p:cNvPr id="1" name=""/>
        <p:cNvGrpSpPr/>
        <p:nvPr/>
      </p:nvGrpSpPr>
      <p:grpSpPr>
        <a:xfrm>
          <a:off x="0" y="0"/>
          <a:ext cx="0" cy="0"/>
          <a:chOff x="0" y="0"/>
          <a:chExt cx="0" cy="0"/>
        </a:xfrm>
      </p:grpSpPr>
      <p:sp>
        <p:nvSpPr>
          <p:cNvPr id="9" name="Rektangel 8"/>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p:cNvSpPr txBox="1"/>
          <p:nvPr userDrawn="1"/>
        </p:nvSpPr>
        <p:spPr>
          <a:xfrm>
            <a:off x="1078161" y="5335848"/>
            <a:ext cx="1799403" cy="338554"/>
          </a:xfrm>
          <a:prstGeom prst="rect">
            <a:avLst/>
          </a:prstGeom>
          <a:noFill/>
        </p:spPr>
        <p:txBody>
          <a:bodyPr wrap="none" rtlCol="0">
            <a:spAutoFit/>
          </a:bodyPr>
          <a:lstStyle/>
          <a:p>
            <a:pPr algn="ctr"/>
            <a:r>
              <a:rPr lang="nb-NO" sz="1600" dirty="0" smtClean="0">
                <a:solidFill>
                  <a:schemeClr val="bg1"/>
                </a:solidFill>
              </a:rPr>
              <a:t>Sanntidsovervåking</a:t>
            </a:r>
            <a:endParaRPr lang="nb-NO" sz="1600" dirty="0">
              <a:solidFill>
                <a:schemeClr val="bg1"/>
              </a:solidFill>
            </a:endParaRPr>
          </a:p>
        </p:txBody>
      </p:sp>
      <p:sp>
        <p:nvSpPr>
          <p:cNvPr id="13" name="TekstSylinder 12"/>
          <p:cNvSpPr txBox="1"/>
          <p:nvPr userDrawn="1"/>
        </p:nvSpPr>
        <p:spPr>
          <a:xfrm>
            <a:off x="5201965" y="5335848"/>
            <a:ext cx="1788068" cy="338554"/>
          </a:xfrm>
          <a:prstGeom prst="rect">
            <a:avLst/>
          </a:prstGeom>
          <a:noFill/>
        </p:spPr>
        <p:txBody>
          <a:bodyPr wrap="square" rtlCol="0">
            <a:spAutoFit/>
          </a:bodyPr>
          <a:lstStyle/>
          <a:p>
            <a:pPr algn="ctr"/>
            <a:r>
              <a:rPr lang="nb-NO" sz="1600" dirty="0" smtClean="0">
                <a:solidFill>
                  <a:schemeClr val="bg1"/>
                </a:solidFill>
              </a:rPr>
              <a:t>Enklere navigasjon</a:t>
            </a:r>
          </a:p>
        </p:txBody>
      </p:sp>
      <p:sp>
        <p:nvSpPr>
          <p:cNvPr id="15" name="TekstSylinder 14"/>
          <p:cNvSpPr txBox="1"/>
          <p:nvPr userDrawn="1"/>
        </p:nvSpPr>
        <p:spPr>
          <a:xfrm>
            <a:off x="5099400" y="3997384"/>
            <a:ext cx="1993198" cy="338554"/>
          </a:xfrm>
          <a:prstGeom prst="rect">
            <a:avLst/>
          </a:prstGeom>
          <a:noFill/>
        </p:spPr>
        <p:txBody>
          <a:bodyPr wrap="square" rtlCol="0">
            <a:spAutoFit/>
          </a:bodyPr>
          <a:lstStyle/>
          <a:p>
            <a:pPr algn="ctr"/>
            <a:r>
              <a:rPr lang="nb-NO" sz="1600" dirty="0" smtClean="0">
                <a:solidFill>
                  <a:schemeClr val="bg1"/>
                </a:solidFill>
              </a:rPr>
              <a:t>Forutse helsetrusler</a:t>
            </a:r>
            <a:endParaRPr lang="nb-NO" sz="1600" dirty="0">
              <a:solidFill>
                <a:schemeClr val="bg1"/>
              </a:solidFill>
            </a:endParaRPr>
          </a:p>
        </p:txBody>
      </p:sp>
      <p:sp>
        <p:nvSpPr>
          <p:cNvPr id="16" name="TekstSylinder 15"/>
          <p:cNvSpPr txBox="1"/>
          <p:nvPr userDrawn="1"/>
        </p:nvSpPr>
        <p:spPr>
          <a:xfrm>
            <a:off x="3184254" y="5335848"/>
            <a:ext cx="1610145" cy="584775"/>
          </a:xfrm>
          <a:prstGeom prst="rect">
            <a:avLst/>
          </a:prstGeom>
          <a:noFill/>
        </p:spPr>
        <p:txBody>
          <a:bodyPr wrap="square" rtlCol="0">
            <a:spAutoFit/>
          </a:bodyPr>
          <a:lstStyle/>
          <a:p>
            <a:pPr algn="ctr"/>
            <a:r>
              <a:rPr lang="nb-NO" sz="1600" dirty="0" smtClean="0">
                <a:solidFill>
                  <a:schemeClr val="bg1"/>
                </a:solidFill>
              </a:rPr>
              <a:t>På tvers av sektorer</a:t>
            </a:r>
            <a:endParaRPr lang="nb-NO" sz="1600" dirty="0">
              <a:solidFill>
                <a:schemeClr val="bg1"/>
              </a:solidFill>
            </a:endParaRPr>
          </a:p>
        </p:txBody>
      </p:sp>
      <p:sp>
        <p:nvSpPr>
          <p:cNvPr id="17" name="TekstSylinder 16"/>
          <p:cNvSpPr txBox="1"/>
          <p:nvPr userDrawn="1"/>
        </p:nvSpPr>
        <p:spPr>
          <a:xfrm>
            <a:off x="9271480" y="3977965"/>
            <a:ext cx="1894560" cy="338554"/>
          </a:xfrm>
          <a:prstGeom prst="rect">
            <a:avLst/>
          </a:prstGeom>
          <a:noFill/>
        </p:spPr>
        <p:txBody>
          <a:bodyPr wrap="square" rtlCol="0">
            <a:spAutoFit/>
          </a:bodyPr>
          <a:lstStyle/>
          <a:p>
            <a:pPr algn="ctr"/>
            <a:r>
              <a:rPr lang="nb-NO" sz="1600" dirty="0" smtClean="0">
                <a:solidFill>
                  <a:schemeClr val="bg1"/>
                </a:solidFill>
              </a:rPr>
              <a:t>Det åpne instituttet</a:t>
            </a:r>
            <a:endParaRPr lang="nb-NO" sz="1600" dirty="0">
              <a:solidFill>
                <a:schemeClr val="bg1"/>
              </a:solidFill>
            </a:endParaRPr>
          </a:p>
        </p:txBody>
      </p:sp>
      <p:sp>
        <p:nvSpPr>
          <p:cNvPr id="18" name="TekstSylinder 17"/>
          <p:cNvSpPr txBox="1"/>
          <p:nvPr userDrawn="1"/>
        </p:nvSpPr>
        <p:spPr>
          <a:xfrm>
            <a:off x="7339075" y="5335848"/>
            <a:ext cx="1723576" cy="584775"/>
          </a:xfrm>
          <a:prstGeom prst="rect">
            <a:avLst/>
          </a:prstGeom>
          <a:noFill/>
        </p:spPr>
        <p:txBody>
          <a:bodyPr wrap="square" rtlCol="0">
            <a:spAutoFit/>
          </a:bodyPr>
          <a:lstStyle/>
          <a:p>
            <a:pPr algn="ctr"/>
            <a:r>
              <a:rPr lang="nb-NO" sz="1600" dirty="0" smtClean="0">
                <a:solidFill>
                  <a:schemeClr val="bg1"/>
                </a:solidFill>
              </a:rPr>
              <a:t>Helsedata skal komme til nytte</a:t>
            </a:r>
            <a:endParaRPr lang="nb-NO" sz="1600" dirty="0">
              <a:solidFill>
                <a:schemeClr val="bg1"/>
              </a:solidFill>
            </a:endParaRPr>
          </a:p>
        </p:txBody>
      </p:sp>
      <p:sp>
        <p:nvSpPr>
          <p:cNvPr id="19" name="TekstSylinder 18"/>
          <p:cNvSpPr txBox="1"/>
          <p:nvPr userDrawn="1"/>
        </p:nvSpPr>
        <p:spPr>
          <a:xfrm>
            <a:off x="1226631" y="3977965"/>
            <a:ext cx="1502463" cy="584775"/>
          </a:xfrm>
          <a:prstGeom prst="rect">
            <a:avLst/>
          </a:prstGeom>
          <a:noFill/>
        </p:spPr>
        <p:txBody>
          <a:bodyPr wrap="none" rtlCol="0">
            <a:spAutoFit/>
          </a:bodyPr>
          <a:lstStyle/>
          <a:p>
            <a:pPr algn="ctr"/>
            <a:r>
              <a:rPr lang="nb-NO" sz="1600" dirty="0" smtClean="0">
                <a:solidFill>
                  <a:schemeClr val="bg1"/>
                </a:solidFill>
              </a:rPr>
              <a:t>Tiltak for bedre </a:t>
            </a:r>
            <a:br>
              <a:rPr lang="nb-NO" sz="1600" dirty="0" smtClean="0">
                <a:solidFill>
                  <a:schemeClr val="bg1"/>
                </a:solidFill>
              </a:rPr>
            </a:br>
            <a:r>
              <a:rPr lang="nb-NO" sz="1600" dirty="0" smtClean="0">
                <a:solidFill>
                  <a:schemeClr val="bg1"/>
                </a:solidFill>
              </a:rPr>
              <a:t>folkehelse</a:t>
            </a:r>
            <a:endParaRPr lang="nb-NO" sz="1600" dirty="0">
              <a:solidFill>
                <a:schemeClr val="bg1"/>
              </a:solidFill>
            </a:endParaRPr>
          </a:p>
        </p:txBody>
      </p:sp>
      <p:sp>
        <p:nvSpPr>
          <p:cNvPr id="20" name="TekstSylinder 19"/>
          <p:cNvSpPr txBox="1"/>
          <p:nvPr userDrawn="1"/>
        </p:nvSpPr>
        <p:spPr>
          <a:xfrm>
            <a:off x="3043395" y="3977965"/>
            <a:ext cx="1891865" cy="584775"/>
          </a:xfrm>
          <a:prstGeom prst="rect">
            <a:avLst/>
          </a:prstGeom>
          <a:noFill/>
        </p:spPr>
        <p:txBody>
          <a:bodyPr wrap="none" rtlCol="0">
            <a:spAutoFit/>
          </a:bodyPr>
          <a:lstStyle/>
          <a:p>
            <a:pPr algn="ctr"/>
            <a:r>
              <a:rPr lang="nb-NO" sz="1600" dirty="0" smtClean="0">
                <a:solidFill>
                  <a:schemeClr val="bg1"/>
                </a:solidFill>
              </a:rPr>
              <a:t>Fremtidens</a:t>
            </a:r>
            <a:r>
              <a:rPr lang="nb-NO" sz="1600" baseline="0" dirty="0" smtClean="0">
                <a:solidFill>
                  <a:schemeClr val="bg1"/>
                </a:solidFill>
              </a:rPr>
              <a:t> </a:t>
            </a:r>
            <a:r>
              <a:rPr lang="nb-NO" sz="1600" dirty="0" smtClean="0">
                <a:solidFill>
                  <a:schemeClr val="bg1"/>
                </a:solidFill>
              </a:rPr>
              <a:t>helse-</a:t>
            </a:r>
            <a:br>
              <a:rPr lang="nb-NO" sz="1600" dirty="0" smtClean="0">
                <a:solidFill>
                  <a:schemeClr val="bg1"/>
                </a:solidFill>
              </a:rPr>
            </a:br>
            <a:r>
              <a:rPr lang="nb-NO" sz="1600" dirty="0" smtClean="0">
                <a:solidFill>
                  <a:schemeClr val="bg1"/>
                </a:solidFill>
              </a:rPr>
              <a:t>og</a:t>
            </a:r>
            <a:r>
              <a:rPr lang="nb-NO" sz="1600" baseline="0" dirty="0" smtClean="0">
                <a:solidFill>
                  <a:schemeClr val="bg1"/>
                </a:solidFill>
              </a:rPr>
              <a:t> omsorgs</a:t>
            </a:r>
            <a:r>
              <a:rPr lang="nb-NO" sz="1600" dirty="0" smtClean="0">
                <a:solidFill>
                  <a:schemeClr val="bg1"/>
                </a:solidFill>
              </a:rPr>
              <a:t>tjenester</a:t>
            </a:r>
            <a:endParaRPr lang="nb-NO" sz="1600" dirty="0">
              <a:solidFill>
                <a:schemeClr val="bg1"/>
              </a:solidFill>
            </a:endParaRPr>
          </a:p>
        </p:txBody>
      </p:sp>
      <p:sp>
        <p:nvSpPr>
          <p:cNvPr id="21" name="TekstSylinder 20"/>
          <p:cNvSpPr txBox="1"/>
          <p:nvPr userDrawn="1"/>
        </p:nvSpPr>
        <p:spPr>
          <a:xfrm>
            <a:off x="7416995" y="3977965"/>
            <a:ext cx="1567737" cy="584775"/>
          </a:xfrm>
          <a:prstGeom prst="rect">
            <a:avLst/>
          </a:prstGeom>
          <a:noFill/>
        </p:spPr>
        <p:txBody>
          <a:bodyPr wrap="none" rtlCol="0">
            <a:spAutoFit/>
          </a:bodyPr>
          <a:lstStyle/>
          <a:p>
            <a:pPr algn="ctr"/>
            <a:r>
              <a:rPr lang="nb-NO" sz="1600" dirty="0" err="1" smtClean="0">
                <a:solidFill>
                  <a:schemeClr val="bg1"/>
                </a:solidFill>
              </a:rPr>
              <a:t>Stordata</a:t>
            </a:r>
            <a:r>
              <a:rPr lang="nb-NO" sz="1600" dirty="0" smtClean="0">
                <a:solidFill>
                  <a:schemeClr val="bg1"/>
                </a:solidFill>
              </a:rPr>
              <a:t> og </a:t>
            </a:r>
          </a:p>
          <a:p>
            <a:pPr algn="ctr"/>
            <a:r>
              <a:rPr lang="nb-NO" sz="1600" dirty="0" smtClean="0">
                <a:solidFill>
                  <a:schemeClr val="bg1"/>
                </a:solidFill>
              </a:rPr>
              <a:t>avansert analyse</a:t>
            </a:r>
            <a:endParaRPr lang="nb-NO" sz="1600" dirty="0">
              <a:solidFill>
                <a:schemeClr val="bg1"/>
              </a:solidFill>
            </a:endParaRPr>
          </a:p>
        </p:txBody>
      </p:sp>
      <p:sp>
        <p:nvSpPr>
          <p:cNvPr id="22" name="TekstSylinder 21"/>
          <p:cNvSpPr txBox="1"/>
          <p:nvPr userDrawn="1"/>
        </p:nvSpPr>
        <p:spPr>
          <a:xfrm>
            <a:off x="4335549" y="1892727"/>
            <a:ext cx="3520900" cy="830997"/>
          </a:xfrm>
          <a:prstGeom prst="rect">
            <a:avLst/>
          </a:prstGeom>
          <a:noFill/>
        </p:spPr>
        <p:txBody>
          <a:bodyPr wrap="none" rtlCol="0">
            <a:spAutoFit/>
          </a:bodyPr>
          <a:lstStyle/>
          <a:p>
            <a:r>
              <a:rPr lang="nb-NO" sz="4800" dirty="0" smtClean="0">
                <a:solidFill>
                  <a:schemeClr val="bg1"/>
                </a:solidFill>
              </a:rPr>
              <a:t>10 satsninger</a:t>
            </a:r>
            <a:endParaRPr lang="nb-NO" sz="4800" dirty="0">
              <a:solidFill>
                <a:schemeClr val="bg1"/>
              </a:solidFill>
            </a:endParaRPr>
          </a:p>
        </p:txBody>
      </p:sp>
      <p:sp>
        <p:nvSpPr>
          <p:cNvPr id="23" name="TekstSylinder 22"/>
          <p:cNvSpPr txBox="1"/>
          <p:nvPr userDrawn="1"/>
        </p:nvSpPr>
        <p:spPr>
          <a:xfrm>
            <a:off x="9512348" y="5335848"/>
            <a:ext cx="1412824" cy="338554"/>
          </a:xfrm>
          <a:prstGeom prst="rect">
            <a:avLst/>
          </a:prstGeom>
          <a:noFill/>
        </p:spPr>
        <p:txBody>
          <a:bodyPr wrap="none" rtlCol="0">
            <a:spAutoFit/>
          </a:bodyPr>
          <a:lstStyle/>
          <a:p>
            <a:pPr algn="ctr"/>
            <a:r>
              <a:rPr lang="nb-NO" sz="1600" dirty="0" smtClean="0">
                <a:solidFill>
                  <a:schemeClr val="bg1"/>
                </a:solidFill>
              </a:rPr>
              <a:t>Norge i verden</a:t>
            </a:r>
            <a:endParaRPr lang="nb-NO" sz="1600" dirty="0">
              <a:solidFill>
                <a:schemeClr val="bg1"/>
              </a:solidFill>
            </a:endParaRPr>
          </a:p>
        </p:txBody>
      </p:sp>
      <p:grpSp>
        <p:nvGrpSpPr>
          <p:cNvPr id="24" name="Gruppe 23"/>
          <p:cNvGrpSpPr>
            <a:grpSpLocks noChangeAspect="1"/>
          </p:cNvGrpSpPr>
          <p:nvPr userDrawn="1"/>
        </p:nvGrpSpPr>
        <p:grpSpPr>
          <a:xfrm>
            <a:off x="5912927" y="1304923"/>
            <a:ext cx="366145" cy="366145"/>
            <a:chOff x="3222170" y="1299029"/>
            <a:chExt cx="540001" cy="540001"/>
          </a:xfrm>
        </p:grpSpPr>
        <p:sp>
          <p:nvSpPr>
            <p:cNvPr id="25" name="Sektor 24"/>
            <p:cNvSpPr/>
            <p:nvPr/>
          </p:nvSpPr>
          <p:spPr>
            <a:xfrm>
              <a:off x="3222171" y="1299029"/>
              <a:ext cx="540000" cy="540000"/>
            </a:xfrm>
            <a:prstGeom prst="pie">
              <a:avLst>
                <a:gd name="adj1" fmla="val 9094223"/>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6" name="Sektor 25"/>
            <p:cNvSpPr/>
            <p:nvPr/>
          </p:nvSpPr>
          <p:spPr>
            <a:xfrm rot="8181538">
              <a:off x="3222170" y="1299029"/>
              <a:ext cx="540000" cy="540000"/>
            </a:xfrm>
            <a:prstGeom prst="pie">
              <a:avLst>
                <a:gd name="adj1" fmla="val 8033455"/>
                <a:gd name="adj2" fmla="val 14904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7" name="Sektor 26"/>
            <p:cNvSpPr/>
            <p:nvPr/>
          </p:nvSpPr>
          <p:spPr>
            <a:xfrm rot="14353448">
              <a:off x="3222170" y="1299030"/>
              <a:ext cx="540000" cy="540000"/>
            </a:xfrm>
            <a:prstGeom prst="pie">
              <a:avLst>
                <a:gd name="adj1" fmla="val 8574431"/>
                <a:gd name="adj2" fmla="val 163708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grpSp>
      <p:pic>
        <p:nvPicPr>
          <p:cNvPr id="28" name="Bilde 27"/>
          <p:cNvPicPr>
            <a:picLocks noChangeAspect="1"/>
          </p:cNvPicPr>
          <p:nvPr userDrawn="1"/>
        </p:nvPicPr>
        <p:blipFill>
          <a:blip r:embed="rId2"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10800000">
            <a:off x="7811168" y="3246840"/>
            <a:ext cx="779391" cy="734201"/>
          </a:xfrm>
          <a:prstGeom prst="rect">
            <a:avLst/>
          </a:prstGeom>
        </p:spPr>
      </p:pic>
      <p:pic>
        <p:nvPicPr>
          <p:cNvPr id="29" name="Bilde 28"/>
          <p:cNvPicPr>
            <a:picLocks noChangeAspect="1"/>
          </p:cNvPicPr>
          <p:nvPr userDrawn="1"/>
        </p:nvPicPr>
        <p:blipFill>
          <a:blip r:embed="rId3"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684018" y="4726011"/>
            <a:ext cx="587689" cy="587689"/>
          </a:xfrm>
          <a:prstGeom prst="rect">
            <a:avLst/>
          </a:prstGeom>
        </p:spPr>
      </p:pic>
      <p:pic>
        <p:nvPicPr>
          <p:cNvPr id="30" name="Bilde 29"/>
          <p:cNvPicPr>
            <a:picLocks noChangeAspect="1"/>
          </p:cNvPicPr>
          <p:nvPr userDrawn="1"/>
        </p:nvPicPr>
        <p:blipFill>
          <a:blip r:embed="rId4"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913384" y="4839195"/>
            <a:ext cx="338727" cy="361320"/>
          </a:xfrm>
          <a:prstGeom prst="rect">
            <a:avLst/>
          </a:prstGeom>
        </p:spPr>
      </p:pic>
      <p:pic>
        <p:nvPicPr>
          <p:cNvPr id="31" name="Bilde 30"/>
          <p:cNvPicPr>
            <a:picLocks noChangeAspect="1"/>
          </p:cNvPicPr>
          <p:nvPr userDrawn="1"/>
        </p:nvPicPr>
        <p:blipFill>
          <a:blip r:embed="rId5"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714643" y="3350721"/>
            <a:ext cx="526439" cy="526439"/>
          </a:xfrm>
          <a:prstGeom prst="rect">
            <a:avLst/>
          </a:prstGeom>
        </p:spPr>
      </p:pic>
      <p:pic>
        <p:nvPicPr>
          <p:cNvPr id="32" name="Bilde 31"/>
          <p:cNvPicPr>
            <a:picLocks noChangeAspect="1"/>
          </p:cNvPicPr>
          <p:nvPr userDrawn="1"/>
        </p:nvPicPr>
        <p:blipFill>
          <a:blip r:embed="rId6"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31892" y="3136581"/>
            <a:ext cx="954719" cy="954719"/>
          </a:xfrm>
          <a:prstGeom prst="rect">
            <a:avLst/>
          </a:prstGeom>
        </p:spPr>
      </p:pic>
      <p:pic>
        <p:nvPicPr>
          <p:cNvPr id="33" name="Bilde 32"/>
          <p:cNvPicPr>
            <a:picLocks noChangeAspect="1"/>
          </p:cNvPicPr>
          <p:nvPr userDrawn="1"/>
        </p:nvPicPr>
        <p:blipFill>
          <a:blip r:embed="rId7"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622963" y="4653492"/>
            <a:ext cx="732726" cy="732726"/>
          </a:xfrm>
          <a:prstGeom prst="rect">
            <a:avLst/>
          </a:prstGeom>
        </p:spPr>
      </p:pic>
      <p:pic>
        <p:nvPicPr>
          <p:cNvPr id="34" name="Bilde 33"/>
          <p:cNvPicPr>
            <a:picLocks noChangeAspect="1"/>
          </p:cNvPicPr>
          <p:nvPr userDrawn="1"/>
        </p:nvPicPr>
        <p:blipFill>
          <a:blip r:embed="rId8"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973911" y="3369091"/>
            <a:ext cx="489698" cy="489698"/>
          </a:xfrm>
          <a:prstGeom prst="rect">
            <a:avLst/>
          </a:prstGeom>
        </p:spPr>
      </p:pic>
      <p:pic>
        <p:nvPicPr>
          <p:cNvPr id="35" name="Bilde 34"/>
          <p:cNvPicPr>
            <a:picLocks noChangeAspect="1"/>
          </p:cNvPicPr>
          <p:nvPr userDrawn="1"/>
        </p:nvPicPr>
        <p:blipFill>
          <a:blip r:embed="rId9"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713253" y="3337867"/>
            <a:ext cx="552147" cy="552147"/>
          </a:xfrm>
          <a:prstGeom prst="rect">
            <a:avLst/>
          </a:prstGeom>
        </p:spPr>
      </p:pic>
      <p:pic>
        <p:nvPicPr>
          <p:cNvPr id="36" name="Bilde 35"/>
          <p:cNvPicPr>
            <a:picLocks noChangeAspect="1"/>
          </p:cNvPicPr>
          <p:nvPr userDrawn="1"/>
        </p:nvPicPr>
        <p:blipFill>
          <a:blip r:embed="rId10"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819848" y="4638840"/>
            <a:ext cx="762030" cy="762030"/>
          </a:xfrm>
          <a:prstGeom prst="rect">
            <a:avLst/>
          </a:prstGeom>
        </p:spPr>
      </p:pic>
      <p:pic>
        <p:nvPicPr>
          <p:cNvPr id="38" name="Bilde 37"/>
          <p:cNvPicPr>
            <a:picLocks noChangeAspect="1"/>
          </p:cNvPicPr>
          <p:nvPr userDrawn="1"/>
        </p:nvPicPr>
        <p:blipFill>
          <a:blip r:embed="rId11"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0026456" y="4812639"/>
            <a:ext cx="384609" cy="400086"/>
          </a:xfrm>
          <a:prstGeom prst="rect">
            <a:avLst/>
          </a:prstGeom>
        </p:spPr>
      </p:pic>
    </p:spTree>
    <p:extLst>
      <p:ext uri="{BB962C8B-B14F-4D97-AF65-F5344CB8AC3E}">
        <p14:creationId xmlns:p14="http://schemas.microsoft.com/office/powerpoint/2010/main" val="13703769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8/19">
    <p:spTree>
      <p:nvGrpSpPr>
        <p:cNvPr id="1" name=""/>
        <p:cNvGrpSpPr/>
        <p:nvPr/>
      </p:nvGrpSpPr>
      <p:grpSpPr>
        <a:xfrm>
          <a:off x="0" y="0"/>
          <a:ext cx="0" cy="0"/>
          <a:chOff x="0" y="0"/>
          <a:chExt cx="0" cy="0"/>
        </a:xfrm>
      </p:grpSpPr>
      <p:sp>
        <p:nvSpPr>
          <p:cNvPr id="7" name="Rektangel 6"/>
          <p:cNvSpPr/>
          <p:nvPr userDrawn="1"/>
        </p:nvSpPr>
        <p:spPr>
          <a:xfrm>
            <a:off x="161999" y="161998"/>
            <a:ext cx="4584172" cy="65359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 name="TekstSylinder 7"/>
          <p:cNvSpPr txBox="1"/>
          <p:nvPr userDrawn="1"/>
        </p:nvSpPr>
        <p:spPr>
          <a:xfrm>
            <a:off x="1362775" y="3257737"/>
            <a:ext cx="2182621" cy="769441"/>
          </a:xfrm>
          <a:prstGeom prst="rect">
            <a:avLst/>
          </a:prstGeom>
          <a:noFill/>
        </p:spPr>
        <p:txBody>
          <a:bodyPr wrap="square" rtlCol="0">
            <a:spAutoFit/>
          </a:bodyPr>
          <a:lstStyle/>
          <a:p>
            <a:pPr algn="ctr"/>
            <a:r>
              <a:rPr lang="nb-NO" sz="2200" b="1" dirty="0" smtClean="0"/>
              <a:t>Tiltak for bedre folkehelse</a:t>
            </a:r>
            <a:endParaRPr lang="nb-NO" sz="2200" b="1" dirty="0"/>
          </a:p>
        </p:txBody>
      </p:sp>
      <p:sp>
        <p:nvSpPr>
          <p:cNvPr id="12" name="Rektangel 11"/>
          <p:cNvSpPr/>
          <p:nvPr userDrawn="1"/>
        </p:nvSpPr>
        <p:spPr>
          <a:xfrm>
            <a:off x="589569" y="4328954"/>
            <a:ext cx="3729032" cy="969496"/>
          </a:xfrm>
          <a:prstGeom prst="rect">
            <a:avLst/>
          </a:prstGeom>
        </p:spPr>
        <p:txBody>
          <a:bodyPr wrap="square">
            <a:spAutoFit/>
          </a:bodyPr>
          <a:lstStyle/>
          <a:p>
            <a:pPr lvl="0" algn="ctr"/>
            <a:r>
              <a:rPr lang="nb-NO" sz="1900" dirty="0" smtClean="0"/>
              <a:t>Vi skal vise hvilke tiltak som gir mest helse for pengene og som utjevner forskjeller.</a:t>
            </a:r>
            <a:endParaRPr lang="nb-NO" sz="1900" dirty="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9822" y="2171700"/>
            <a:ext cx="748527" cy="748527"/>
          </a:xfrm>
          <a:prstGeom prst="rect">
            <a:avLst/>
          </a:prstGeom>
        </p:spPr>
      </p:pic>
      <p:pic>
        <p:nvPicPr>
          <p:cNvPr id="15" name="Bilde 14"/>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r="-70"/>
          <a:stretch/>
        </p:blipFill>
        <p:spPr>
          <a:xfrm>
            <a:off x="4914899" y="161998"/>
            <a:ext cx="7118606" cy="6535980"/>
          </a:xfrm>
          <a:prstGeom prst="rect">
            <a:avLst/>
          </a:prstGeom>
        </p:spPr>
      </p:pic>
      <p:sp>
        <p:nvSpPr>
          <p:cNvPr id="16" name="Rektangel 15"/>
          <p:cNvSpPr/>
          <p:nvPr userDrawn="1"/>
        </p:nvSpPr>
        <p:spPr>
          <a:xfrm>
            <a:off x="10415754" y="6467146"/>
            <a:ext cx="1617751" cy="230832"/>
          </a:xfrm>
          <a:prstGeom prst="rect">
            <a:avLst/>
          </a:prstGeom>
        </p:spPr>
        <p:txBody>
          <a:bodyPr wrap="none">
            <a:spAutoFit/>
          </a:bodyPr>
          <a:lstStyle/>
          <a:p>
            <a:r>
              <a:rPr lang="nb-NO" sz="900" dirty="0"/>
              <a:t>Matt Schwartz / </a:t>
            </a:r>
            <a:r>
              <a:rPr lang="nb-NO" sz="900" dirty="0" smtClean="0"/>
              <a:t>Unsplash.com</a:t>
            </a:r>
            <a:endParaRPr lang="nb-NO" sz="900" dirty="0"/>
          </a:p>
        </p:txBody>
      </p:sp>
    </p:spTree>
    <p:extLst>
      <p:ext uri="{BB962C8B-B14F-4D97-AF65-F5344CB8AC3E}">
        <p14:creationId xmlns:p14="http://schemas.microsoft.com/office/powerpoint/2010/main" val="4925806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9/19">
    <p:spTree>
      <p:nvGrpSpPr>
        <p:cNvPr id="1" name=""/>
        <p:cNvGrpSpPr/>
        <p:nvPr/>
      </p:nvGrpSpPr>
      <p:grpSpPr>
        <a:xfrm>
          <a:off x="0" y="0"/>
          <a:ext cx="0" cy="0"/>
          <a:chOff x="0" y="0"/>
          <a:chExt cx="0" cy="0"/>
        </a:xfrm>
      </p:grpSpPr>
      <p:sp>
        <p:nvSpPr>
          <p:cNvPr id="5" name="Rektangel 4"/>
          <p:cNvSpPr/>
          <p:nvPr userDrawn="1"/>
        </p:nvSpPr>
        <p:spPr>
          <a:xfrm>
            <a:off x="162000" y="162000"/>
            <a:ext cx="4584172" cy="65359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TekstSylinder 5"/>
          <p:cNvSpPr txBox="1"/>
          <p:nvPr userDrawn="1"/>
        </p:nvSpPr>
        <p:spPr>
          <a:xfrm>
            <a:off x="1167644" y="3211257"/>
            <a:ext cx="2572884" cy="769441"/>
          </a:xfrm>
          <a:prstGeom prst="rect">
            <a:avLst/>
          </a:prstGeom>
          <a:noFill/>
        </p:spPr>
        <p:txBody>
          <a:bodyPr wrap="none" rtlCol="0">
            <a:spAutoFit/>
          </a:bodyPr>
          <a:lstStyle/>
          <a:p>
            <a:pPr algn="ctr"/>
            <a:r>
              <a:rPr lang="nb-NO" sz="2200" b="1" dirty="0" smtClean="0"/>
              <a:t>Fremtidens helse- </a:t>
            </a:r>
            <a:br>
              <a:rPr lang="nb-NO" sz="2200" b="1" dirty="0" smtClean="0"/>
            </a:br>
            <a:r>
              <a:rPr lang="nb-NO" sz="2200" b="1" dirty="0" smtClean="0"/>
              <a:t>og</a:t>
            </a:r>
            <a:r>
              <a:rPr lang="nb-NO" sz="2200" b="1" baseline="0" dirty="0" smtClean="0"/>
              <a:t> omsorgs</a:t>
            </a:r>
            <a:r>
              <a:rPr lang="nb-NO" sz="2200" b="1" dirty="0" smtClean="0"/>
              <a:t>tjenester</a:t>
            </a:r>
            <a:endParaRPr lang="nb-NO" sz="2200" b="1" dirty="0"/>
          </a:p>
        </p:txBody>
      </p:sp>
      <p:sp>
        <p:nvSpPr>
          <p:cNvPr id="8" name="Rektangel 7"/>
          <p:cNvSpPr/>
          <p:nvPr userDrawn="1"/>
        </p:nvSpPr>
        <p:spPr>
          <a:xfrm>
            <a:off x="600596" y="4324225"/>
            <a:ext cx="3706981" cy="1261884"/>
          </a:xfrm>
          <a:prstGeom prst="rect">
            <a:avLst/>
          </a:prstGeom>
        </p:spPr>
        <p:txBody>
          <a:bodyPr wrap="square">
            <a:spAutoFit/>
          </a:bodyPr>
          <a:lstStyle/>
          <a:p>
            <a:pPr algn="ctr"/>
            <a:r>
              <a:rPr lang="nb-NO" sz="1900" dirty="0" smtClean="0"/>
              <a:t>Vi skal legge grunnlag for utformingen av fremtidens helse- og omsorgstjenester.</a:t>
            </a:r>
            <a:endParaRPr lang="nb-NO" sz="1900" dirty="0"/>
          </a:p>
          <a:p>
            <a:pPr algn="ctr"/>
            <a:r>
              <a:rPr lang="nb-NO" sz="1900" dirty="0" smtClean="0"/>
              <a:t> </a:t>
            </a:r>
            <a:endParaRPr lang="nb-NO" sz="1900"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7876" y="2060307"/>
            <a:ext cx="732421" cy="732421"/>
          </a:xfrm>
          <a:prstGeom prst="rect">
            <a:avLst/>
          </a:prstGeom>
        </p:spPr>
      </p:pic>
      <p:pic>
        <p:nvPicPr>
          <p:cNvPr id="10" name="Bild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0997" y="161999"/>
            <a:ext cx="7119003" cy="6535981"/>
          </a:xfrm>
          <a:prstGeom prst="rect">
            <a:avLst/>
          </a:prstGeom>
        </p:spPr>
      </p:pic>
      <p:sp>
        <p:nvSpPr>
          <p:cNvPr id="11" name="Rektangel 10"/>
          <p:cNvSpPr/>
          <p:nvPr userDrawn="1"/>
        </p:nvSpPr>
        <p:spPr>
          <a:xfrm>
            <a:off x="10114091" y="6467148"/>
            <a:ext cx="1915909" cy="230832"/>
          </a:xfrm>
          <a:prstGeom prst="rect">
            <a:avLst/>
          </a:prstGeom>
        </p:spPr>
        <p:txBody>
          <a:bodyPr wrap="none">
            <a:spAutoFit/>
          </a:bodyPr>
          <a:lstStyle/>
          <a:p>
            <a:r>
              <a:rPr lang="nb-NO" sz="900" dirty="0" smtClean="0"/>
              <a:t>Natalia </a:t>
            </a:r>
            <a:r>
              <a:rPr lang="nb-NO" sz="900" dirty="0" err="1" smtClean="0"/>
              <a:t>Deriabina</a:t>
            </a:r>
            <a:r>
              <a:rPr lang="nb-NO" sz="900" dirty="0" smtClean="0"/>
              <a:t> / Shutterstock.com</a:t>
            </a:r>
            <a:endParaRPr lang="nb-NO" sz="900" dirty="0"/>
          </a:p>
        </p:txBody>
      </p:sp>
    </p:spTree>
    <p:extLst>
      <p:ext uri="{BB962C8B-B14F-4D97-AF65-F5344CB8AC3E}">
        <p14:creationId xmlns:p14="http://schemas.microsoft.com/office/powerpoint/2010/main" val="14311209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633866"/>
      </p:ext>
    </p:extLst>
  </p:cSld>
  <p:clrMap bg1="lt1" tx1="dk1" bg2="lt2" tx2="dk2" accent1="accent1" accent2="accent2" accent3="accent3" accent4="accent4" accent5="accent5" accent6="accent6" hlink="hlink" folHlink="folHlink"/>
  <p:sldLayoutIdLst>
    <p:sldLayoutId id="2147483679"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Lst>
  <p:timing>
    <p:tnLst>
      <p:par>
        <p:cTn id="1" dur="indefinite" restart="never" nodeType="tmRoot"/>
      </p:par>
    </p:tnLst>
  </p:timing>
  <p:hf sldNum="0" hdr="0" ftr="0"/>
  <p:txStyles>
    <p:titleStyle>
      <a:lvl1pPr algn="l" defTabSz="914446" rtl="0" eaLnBrk="1" latinLnBrk="0" hangingPunct="1">
        <a:lnSpc>
          <a:spcPct val="90000"/>
        </a:lnSpc>
        <a:spcBef>
          <a:spcPct val="0"/>
        </a:spcBef>
        <a:buNone/>
        <a:defRPr sz="4651" kern="1200">
          <a:solidFill>
            <a:schemeClr val="accent6"/>
          </a:solidFill>
          <a:latin typeface="+mj-lt"/>
          <a:ea typeface="+mj-ea"/>
          <a:cs typeface="+mj-cs"/>
        </a:defRPr>
      </a:lvl1pPr>
    </p:titleStyle>
    <p:bodyStyle>
      <a:lvl1pPr marL="180036" indent="-180036" algn="l" defTabSz="914446" rtl="0" eaLnBrk="1" latinLnBrk="0" hangingPunct="1">
        <a:lnSpc>
          <a:spcPct val="120000"/>
        </a:lnSpc>
        <a:spcBef>
          <a:spcPts val="0"/>
        </a:spcBef>
        <a:spcAft>
          <a:spcPts val="650"/>
        </a:spcAft>
        <a:buClr>
          <a:schemeClr val="accent4"/>
        </a:buClr>
        <a:buSzPct val="100000"/>
        <a:buFontTx/>
        <a:buBlip>
          <a:blip r:embed="rId21"/>
        </a:buBlip>
        <a:defRPr sz="1900" kern="1200">
          <a:solidFill>
            <a:schemeClr val="dk1"/>
          </a:solidFill>
          <a:latin typeface="+mn-lt"/>
          <a:ea typeface="+mn-ea"/>
          <a:cs typeface="+mn-cs"/>
        </a:defRPr>
      </a:lvl1pPr>
      <a:lvl2pPr marL="540108" indent="-180036" algn="l" defTabSz="914446" rtl="0" eaLnBrk="1" latinLnBrk="0" hangingPunct="1">
        <a:lnSpc>
          <a:spcPct val="90000"/>
        </a:lnSpc>
        <a:spcBef>
          <a:spcPts val="500"/>
        </a:spcBef>
        <a:buClr>
          <a:schemeClr val="accent4"/>
        </a:buClr>
        <a:buFontTx/>
        <a:buBlip>
          <a:blip r:embed="rId21"/>
        </a:buBlip>
        <a:defRPr sz="1600" kern="1200">
          <a:solidFill>
            <a:schemeClr val="dk1"/>
          </a:solidFill>
          <a:latin typeface="+mn-lt"/>
          <a:ea typeface="+mn-ea"/>
          <a:cs typeface="+mn-cs"/>
        </a:defRPr>
      </a:lvl2pPr>
      <a:lvl3pPr marL="720144" indent="-180036" algn="l" defTabSz="914446" rtl="0" eaLnBrk="1" latinLnBrk="0" hangingPunct="1">
        <a:lnSpc>
          <a:spcPct val="90000"/>
        </a:lnSpc>
        <a:spcBef>
          <a:spcPts val="500"/>
        </a:spcBef>
        <a:buClr>
          <a:schemeClr val="accent4"/>
        </a:buClr>
        <a:buFontTx/>
        <a:buBlip>
          <a:blip r:embed="rId21"/>
        </a:buBlip>
        <a:defRPr sz="1400" kern="1200">
          <a:solidFill>
            <a:schemeClr val="dk1"/>
          </a:solidFill>
          <a:latin typeface="+mn-lt"/>
          <a:ea typeface="+mn-ea"/>
          <a:cs typeface="+mn-cs"/>
        </a:defRPr>
      </a:lvl3pPr>
      <a:lvl4pPr marL="900180" indent="-180036" algn="l" defTabSz="914446" rtl="0" eaLnBrk="1" latinLnBrk="0" hangingPunct="1">
        <a:lnSpc>
          <a:spcPct val="90000"/>
        </a:lnSpc>
        <a:spcBef>
          <a:spcPts val="500"/>
        </a:spcBef>
        <a:buClr>
          <a:schemeClr val="accent4"/>
        </a:buClr>
        <a:buFontTx/>
        <a:buBlip>
          <a:blip r:embed="rId21"/>
        </a:buBlip>
        <a:defRPr sz="1300" kern="1200">
          <a:solidFill>
            <a:schemeClr val="dk1"/>
          </a:solidFill>
          <a:latin typeface="+mn-lt"/>
          <a:ea typeface="+mn-ea"/>
          <a:cs typeface="+mn-cs"/>
        </a:defRPr>
      </a:lvl4pPr>
      <a:lvl5pPr marL="1080216" indent="-180036" algn="l" defTabSz="914446" rtl="0" eaLnBrk="1" latinLnBrk="0" hangingPunct="1">
        <a:lnSpc>
          <a:spcPct val="90000"/>
        </a:lnSpc>
        <a:spcBef>
          <a:spcPts val="500"/>
        </a:spcBef>
        <a:buClr>
          <a:schemeClr val="accent4"/>
        </a:buClr>
        <a:buFontTx/>
        <a:buBlip>
          <a:blip r:embed="rId21"/>
        </a:buBlip>
        <a:defRPr sz="1200" kern="1200">
          <a:solidFill>
            <a:schemeClr val="dk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72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686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024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911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968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8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235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54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072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64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111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097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038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160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201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83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65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188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02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HI_KD-stoltenbergutvalget KLP Trondheim 2018-03-03" id="{759170D7-47C5-4E72-ADF1-8568722C0729}" vid="{A68EF478-A7DE-4D1D-80D2-C7056604986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0459A9AFA7E784D94803DAD770691AB" ma:contentTypeVersion="6" ma:contentTypeDescription="Opprett et nytt dokument." ma:contentTypeScope="" ma:versionID="7e6340c59d442cf93e841de00a0e4d7d">
  <xsd:schema xmlns:xsd="http://www.w3.org/2001/XMLSchema" xmlns:xs="http://www.w3.org/2001/XMLSchema" xmlns:p="http://schemas.microsoft.com/office/2006/metadata/properties" xmlns:ns2="c3c252e8-df7f-41be-9f52-2d99889f122f" targetNamespace="http://schemas.microsoft.com/office/2006/metadata/properties" ma:root="true" ma:fieldsID="022c657fbead9321dd226c25091fd270" ns2:_="">
    <xsd:import namespace="c3c252e8-df7f-41be-9f52-2d99889f122f"/>
    <xsd:element name="properties">
      <xsd:complexType>
        <xsd:sequence>
          <xsd:element name="documentManagement">
            <xsd:complexType>
              <xsd:all>
                <xsd:element ref="ns2:na6aa9321de345adab56417051c0f21a" minOccurs="0"/>
                <xsd:element ref="ns2:TaxCatchAll" minOccurs="0"/>
                <xsd:element ref="ns2:TaxKeywordTaxHTFiel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c252e8-df7f-41be-9f52-2d99889f122f" elementFormDefault="qualified">
    <xsd:import namespace="http://schemas.microsoft.com/office/2006/documentManagement/types"/>
    <xsd:import namespace="http://schemas.microsoft.com/office/infopath/2007/PartnerControls"/>
    <xsd:element name="na6aa9321de345adab56417051c0f21a" ma:index="9" nillable="true" ma:taxonomy="true" ma:internalName="na6aa9321de345adab56417051c0f21a" ma:taxonomyFieldName="FHITopic" ma:displayName="Tema" ma:fieldId="{7a6aa932-1de3-45ad-ab56-417051c0f21a}" ma:taxonomyMulti="true" ma:sspId="1adf3a62-633d-48a4-a381-18cf847093f9" ma:termSetId="10ab213d-8882-42de-b940-43a869fe753a" ma:anchorId="00000000-0000-0000-0000-000000000000" ma:open="false" ma:isKeyword="false">
      <xsd:complexType>
        <xsd:sequence>
          <xsd:element ref="pc:Terms" minOccurs="0" maxOccurs="1"/>
        </xsd:sequence>
      </xsd:complexType>
    </xsd:element>
    <xsd:element name="TaxCatchAll" ma:index="10" nillable="true" ma:displayName="Global taksonomikolonne" ma:description="" ma:hidden="true" ma:list="{0bedc7c5-5908-4cab-bca8-7a7c162c6cac}" ma:internalName="TaxCatchAll" ma:showField="CatchAllData" ma:web="c3c252e8-df7f-41be-9f52-2d99889f122f">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Organisasjonsnøkkelord" ma:fieldId="{23f27201-bee3-471e-b2e7-b64fd8b7ca38}" ma:taxonomyMulti="true" ma:sspId="1adf3a62-633d-48a4-a381-18cf847093f9" ma:termSetId="00000000-0000-0000-0000-000000000000" ma:anchorId="00000000-0000-0000-0000-000000000000" ma:open="true" ma:isKeyword="true">
      <xsd:complexType>
        <xsd:sequence>
          <xsd:element ref="pc:Terms" minOccurs="0" maxOccurs="1"/>
        </xsd:sequence>
      </xsd:complexType>
    </xsd:element>
    <xsd:element name="SharedWithUsers" ma:index="13"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3c252e8-df7f-41be-9f52-2d99889f122f"/>
    <TaxKeywordTaxHTField xmlns="c3c252e8-df7f-41be-9f52-2d99889f122f">
      <Terms xmlns="http://schemas.microsoft.com/office/infopath/2007/PartnerControls"/>
    </TaxKeywordTaxHTField>
    <SharedWithUsers xmlns="c3c252e8-df7f-41be-9f52-2d99889f122f">
      <UserInfo>
        <DisplayName>SVC-SP-SA</DisplayName>
        <AccountId>15</AccountId>
        <AccountType/>
      </UserInfo>
      <UserInfo>
        <DisplayName>Carver, Rebecca Bruu</DisplayName>
        <AccountId>23</AccountId>
        <AccountType/>
      </UserInfo>
      <UserInfo>
        <DisplayName>Graff-Iversen, Sidsel</DisplayName>
        <AccountId>35</AccountId>
        <AccountType/>
      </UserInfo>
      <UserInfo>
        <DisplayName>Torcelino-Iszatt, Nina Louise</DisplayName>
        <AccountId>1065</AccountId>
        <AccountType/>
      </UserInfo>
      <UserInfo>
        <DisplayName>Vejrup, Kristine</DisplayName>
        <AccountId>181</AccountId>
        <AccountType/>
      </UserInfo>
      <UserInfo>
        <DisplayName>Rolfheim-Bye, Christina Lill</DisplayName>
        <AccountId>65</AccountId>
        <AccountType/>
      </UserInfo>
      <UserInfo>
        <DisplayName>Vikum, Eirik</DisplayName>
        <AccountId>241</AccountId>
        <AccountType/>
      </UserInfo>
      <UserInfo>
        <DisplayName>Watle, Sara Sofie Viksmoen</DisplayName>
        <AccountId>101</AccountId>
        <AccountType/>
      </UserInfo>
      <UserInfo>
        <DisplayName>Hodne, Kristin</DisplayName>
        <AccountId>560</AccountId>
        <AccountType/>
      </UserInfo>
      <UserInfo>
        <DisplayName>Olsen, Ann-Karin Hardie</DisplayName>
        <AccountId>451</AccountId>
        <AccountType/>
      </UserInfo>
      <UserInfo>
        <DisplayName>Øgaard, Therese Kari</DisplayName>
        <AccountId>10</AccountId>
        <AccountType/>
      </UserInfo>
    </SharedWithUsers>
    <na6aa9321de345adab56417051c0f21a xmlns="c3c252e8-df7f-41be-9f52-2d99889f122f">
      <Terms xmlns="http://schemas.microsoft.com/office/infopath/2007/PartnerControls"/>
    </na6aa9321de345adab56417051c0f21a>
  </documentManagement>
</p:properties>
</file>

<file path=customXml/itemProps1.xml><?xml version="1.0" encoding="utf-8"?>
<ds:datastoreItem xmlns:ds="http://schemas.openxmlformats.org/officeDocument/2006/customXml" ds:itemID="{EA918C10-380C-4245-B4F7-24B94F7E4E5B}"/>
</file>

<file path=customXml/itemProps2.xml><?xml version="1.0" encoding="utf-8"?>
<ds:datastoreItem xmlns:ds="http://schemas.openxmlformats.org/officeDocument/2006/customXml" ds:itemID="{C2192A78-D82B-408A-A008-46C33E28472B}"/>
</file>

<file path=customXml/itemProps3.xml><?xml version="1.0" encoding="utf-8"?>
<ds:datastoreItem xmlns:ds="http://schemas.openxmlformats.org/officeDocument/2006/customXml" ds:itemID="{F06EC77E-C9A9-4BF0-8AB8-9D52A867D83C}"/>
</file>

<file path=docProps/app.xml><?xml version="1.0" encoding="utf-8"?>
<Properties xmlns="http://schemas.openxmlformats.org/officeDocument/2006/extended-properties" xmlns:vt="http://schemas.openxmlformats.org/officeDocument/2006/docPropsVTypes">
  <TotalTime>13482</TotalTime>
  <Words>841</Words>
  <Application>Microsoft Office PowerPoint</Application>
  <PresentationFormat>Widescreen</PresentationFormat>
  <Paragraphs>100</Paragraphs>
  <Slides>19</Slides>
  <Notes>19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19</vt:i4>
      </vt:variant>
    </vt:vector>
  </HeadingPairs>
  <TitlesOfParts>
    <vt:vector size="24" baseType="lpstr">
      <vt:lpstr>Arial</vt:lpstr>
      <vt:lpstr>Brandon Text Regular</vt:lpstr>
      <vt:lpstr>Calibri</vt:lpstr>
      <vt:lpstr>Times New Roman</vt:lpstr>
      <vt:lpstr>2_Office-tema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FHI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Vikum, Eirik</dc:creator>
  <cp:lastModifiedBy>Øgaard, Therese Kari</cp:lastModifiedBy>
  <cp:revision>542</cp:revision>
  <cp:lastPrinted>2018-12-17T10:25:34Z</cp:lastPrinted>
  <dcterms:created xsi:type="dcterms:W3CDTF">2018-10-26T20:08:56Z</dcterms:created>
  <dcterms:modified xsi:type="dcterms:W3CDTF">2019-03-22T14:22:05Z</dcterms:modified>
  <cp:contentStatus>Endelig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0x01010050459A9AFA7E784D94803DAD770691AB</vt:lpwstr>
  </property>
  <property fmtid="{D5CDD505-2E9C-101B-9397-08002B2CF9AE}" pid="3" name="TaxKeyword">
    <vt:lpwstr/>
  </property>
  <property fmtid="{D5CDD505-2E9C-101B-9397-08002B2CF9AE}" pid="4" name="FHITopic">
    <vt:lpwstr/>
  </property>
  <property fmtid="{D5CDD505-2E9C-101B-9397-08002B2CF9AE}" pid="5" name="_MarkAsFinal">
    <vt:bool>true</vt:bool>
  </property>
</Properties>
</file>