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57" r:id="rId7"/>
    <p:sldId id="281" r:id="rId8"/>
    <p:sldId id="259" r:id="rId9"/>
    <p:sldId id="280" r:id="rId10"/>
    <p:sldId id="260" r:id="rId11"/>
    <p:sldId id="279" r:id="rId12"/>
    <p:sldId id="261" r:id="rId13"/>
    <p:sldId id="278" r:id="rId14"/>
    <p:sldId id="262" r:id="rId15"/>
    <p:sldId id="277" r:id="rId16"/>
    <p:sldId id="263" r:id="rId17"/>
    <p:sldId id="269" r:id="rId18"/>
    <p:sldId id="265" r:id="rId19"/>
    <p:sldId id="271" r:id="rId20"/>
    <p:sldId id="266" r:id="rId21"/>
    <p:sldId id="272" r:id="rId22"/>
    <p:sldId id="267" r:id="rId23"/>
    <p:sldId id="273" r:id="rId24"/>
    <p:sldId id="268" r:id="rId25"/>
    <p:sldId id="274"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5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4/25/2024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4/25/2024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4/25/2024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11672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4/25/2024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4/25/2024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4/25/2024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4/25/2024</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4/25/2024</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4/25/2024</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4/25/2024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4/25/2024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43BDC-0553-40FA-A4DB-EDAAA606CFF6}" type="datetimeFigureOut">
              <a:rPr lang="en-US" smtClean="0"/>
              <a:t>4/25/2024</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hi.no/sm/handhygien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87674" y="1505914"/>
            <a:ext cx="9144000" cy="1441677"/>
          </a:xfrm>
        </p:spPr>
        <p:txBody>
          <a:bodyPr>
            <a:normAutofit/>
          </a:bodyPr>
          <a:lstStyle/>
          <a:p>
            <a:r>
              <a:rPr lang="en-US" sz="6600" dirty="0">
                <a:latin typeface="Calibri" panose="020F0502020204030204" pitchFamily="34" charset="0"/>
                <a:ea typeface="Calibri" panose="020F0502020204030204" pitchFamily="34" charset="0"/>
                <a:cs typeface="Calibri" panose="020F0502020204030204" pitchFamily="34" charset="0"/>
              </a:rPr>
              <a:t>Ti </a:t>
            </a:r>
            <a:r>
              <a:rPr lang="en-US" sz="6600" dirty="0" err="1">
                <a:latin typeface="Calibri" panose="020F0502020204030204" pitchFamily="34" charset="0"/>
                <a:ea typeface="Calibri" panose="020F0502020204030204" pitchFamily="34" charset="0"/>
                <a:cs typeface="Calibri" panose="020F0502020204030204" pitchFamily="34" charset="0"/>
              </a:rPr>
              <a:t>raske</a:t>
            </a:r>
            <a:r>
              <a:rPr lang="en-US" sz="6600" dirty="0">
                <a:latin typeface="Calibri" panose="020F0502020204030204" pitchFamily="34" charset="0"/>
                <a:ea typeface="Calibri" panose="020F0502020204030204" pitchFamily="34" charset="0"/>
                <a:cs typeface="Calibri" panose="020F0502020204030204" pitchFamily="34" charset="0"/>
              </a:rPr>
              <a:t> om </a:t>
            </a:r>
            <a:r>
              <a:rPr lang="en-US" sz="6600" dirty="0" err="1">
                <a:latin typeface="Calibri" panose="020F0502020204030204" pitchFamily="34" charset="0"/>
                <a:ea typeface="Calibri" panose="020F0502020204030204" pitchFamily="34" charset="0"/>
                <a:cs typeface="Calibri" panose="020F0502020204030204" pitchFamily="34" charset="0"/>
              </a:rPr>
              <a:t>hanskebruk</a:t>
            </a:r>
            <a:endParaRPr 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3" name="Undertittel 2"/>
          <p:cNvSpPr>
            <a:spLocks noGrp="1"/>
          </p:cNvSpPr>
          <p:nvPr>
            <p:ph type="subTitle" idx="1"/>
          </p:nvPr>
        </p:nvSpPr>
        <p:spPr>
          <a:xfrm>
            <a:off x="1447800" y="3079524"/>
            <a:ext cx="9144000" cy="1655762"/>
          </a:xfrm>
        </p:spPr>
        <p:txBody>
          <a:bodyPr>
            <a:normAutofit/>
          </a:bodyPr>
          <a:lstStyle/>
          <a:p>
            <a:r>
              <a:rPr lang="en-US" sz="3600" err="1">
                <a:latin typeface="Calibri" panose="020F0502020204030204" pitchFamily="34" charset="0"/>
                <a:ea typeface="Calibri" panose="020F0502020204030204" pitchFamily="34" charset="0"/>
                <a:cs typeface="Calibri" panose="020F0502020204030204" pitchFamily="34" charset="0"/>
              </a:rPr>
              <a:t>Markering</a:t>
            </a:r>
            <a:r>
              <a:rPr lang="en-US" sz="3600">
                <a:latin typeface="Calibri" panose="020F0502020204030204" pitchFamily="34" charset="0"/>
                <a:ea typeface="Calibri" panose="020F0502020204030204" pitchFamily="34" charset="0"/>
                <a:cs typeface="Calibri" panose="020F0502020204030204" pitchFamily="34" charset="0"/>
              </a:rPr>
              <a:t> av 5. </a:t>
            </a:r>
            <a:r>
              <a:rPr lang="en-US" sz="3600" err="1">
                <a:latin typeface="Calibri" panose="020F0502020204030204" pitchFamily="34" charset="0"/>
                <a:ea typeface="Calibri" panose="020F0502020204030204" pitchFamily="34" charset="0"/>
                <a:cs typeface="Calibri" panose="020F0502020204030204" pitchFamily="34" charset="0"/>
              </a:rPr>
              <a:t>mai</a:t>
            </a:r>
            <a:r>
              <a:rPr lang="en-US" sz="3600">
                <a:latin typeface="Calibri" panose="020F0502020204030204" pitchFamily="34" charset="0"/>
                <a:ea typeface="Calibri" panose="020F0502020204030204" pitchFamily="34" charset="0"/>
                <a:cs typeface="Calibri" panose="020F0502020204030204" pitchFamily="34" charset="0"/>
              </a:rPr>
              <a:t> 2024</a:t>
            </a:r>
          </a:p>
        </p:txBody>
      </p:sp>
      <p:pic>
        <p:nvPicPr>
          <p:cNvPr id="2050" name="Picture 2" descr="Et bilde som inneholder tegning, sketch, illustrasjon, clip art&#10;&#10;Automatisk generert beskrivelse">
            <a:extLst>
              <a:ext uri="{FF2B5EF4-FFF2-40B4-BE49-F238E27FC236}">
                <a16:creationId xmlns:a16="http://schemas.microsoft.com/office/drawing/2014/main" id="{E2107382-FB26-0E6B-31C1-E2A17D993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667" y="3634836"/>
            <a:ext cx="3907971" cy="2768344"/>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descr="Et bilde som inneholder tekst, Font, skjermbilde, hvit&#10;&#10;Automatisk generert beskrivelse">
            <a:extLst>
              <a:ext uri="{FF2B5EF4-FFF2-40B4-BE49-F238E27FC236}">
                <a16:creationId xmlns:a16="http://schemas.microsoft.com/office/drawing/2014/main" id="{03DD0889-A8A7-F156-17CB-9A5D594149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1674" y="6351886"/>
            <a:ext cx="1290412" cy="240375"/>
          </a:xfrm>
          <a:prstGeom prst="rect">
            <a:avLst/>
          </a:prstGeom>
        </p:spPr>
      </p:pic>
    </p:spTree>
    <p:extLst>
      <p:ext uri="{BB962C8B-B14F-4D97-AF65-F5344CB8AC3E}">
        <p14:creationId xmlns:p14="http://schemas.microsoft.com/office/powerpoint/2010/main" val="425312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1BD7FE-024C-D3FC-8832-1089D0F7C3C0}"/>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4</a:t>
            </a:r>
          </a:p>
        </p:txBody>
      </p:sp>
      <p:sp>
        <p:nvSpPr>
          <p:cNvPr id="4" name="TekstSylinder 3">
            <a:extLst>
              <a:ext uri="{FF2B5EF4-FFF2-40B4-BE49-F238E27FC236}">
                <a16:creationId xmlns:a16="http://schemas.microsoft.com/office/drawing/2014/main" id="{CD88D5D4-52F6-60A9-9DE2-FC93D335DE98}"/>
              </a:ext>
            </a:extLst>
          </p:cNvPr>
          <p:cNvSpPr txBox="1"/>
          <p:nvPr/>
        </p:nvSpPr>
        <p:spPr>
          <a:xfrm>
            <a:off x="838200" y="1936865"/>
            <a:ext cx="8305800" cy="3108543"/>
          </a:xfrm>
          <a:prstGeom prst="rect">
            <a:avLst/>
          </a:prstGeom>
          <a:noFill/>
        </p:spPr>
        <p:txBody>
          <a:bodyPr wrap="square">
            <a:spAutoFit/>
          </a:bodyPr>
          <a:lstStyle/>
          <a:p>
            <a:r>
              <a:rPr lang="nb-NO" sz="2800" dirty="0"/>
              <a:t>En av indikasjonene for hansker er «ved direkte kontakt med kroppsvæsker, slimhinner eller ikke-intakt hud». </a:t>
            </a:r>
          </a:p>
          <a:p>
            <a:pPr marL="0" indent="0">
              <a:buNone/>
            </a:pPr>
            <a:r>
              <a:rPr lang="nb-NO" sz="2800" dirty="0"/>
              <a:t> </a:t>
            </a:r>
          </a:p>
          <a:p>
            <a:r>
              <a:rPr lang="nb-NO" sz="2800" dirty="0"/>
              <a:t>Hansker utgjør en ekstra barriere og beskytter hendene mot kontaminering av mikroorganismer fra blod og andre kroppsvæsker.</a:t>
            </a:r>
          </a:p>
        </p:txBody>
      </p:sp>
      <p:pic>
        <p:nvPicPr>
          <p:cNvPr id="6" name="Plassholder for innhold 4">
            <a:extLst>
              <a:ext uri="{FF2B5EF4-FFF2-40B4-BE49-F238E27FC236}">
                <a16:creationId xmlns:a16="http://schemas.microsoft.com/office/drawing/2014/main" id="{63427F5F-9795-F3D9-9AE7-F2D58A6F69BA}"/>
              </a:ext>
            </a:extLst>
          </p:cNvPr>
          <p:cNvPicPr>
            <a:picLocks noChangeAspect="1"/>
          </p:cNvPicPr>
          <p:nvPr/>
        </p:nvPicPr>
        <p:blipFill>
          <a:blip r:embed="rId2"/>
          <a:stretch>
            <a:fillRect/>
          </a:stretch>
        </p:blipFill>
        <p:spPr>
          <a:xfrm>
            <a:off x="2687872" y="1936865"/>
            <a:ext cx="5102794" cy="4109060"/>
          </a:xfrm>
          <a:prstGeom prst="rect">
            <a:avLst/>
          </a:prstGeom>
        </p:spPr>
      </p:pic>
      <p:sp>
        <p:nvSpPr>
          <p:cNvPr id="3" name="TekstSylinder 2">
            <a:extLst>
              <a:ext uri="{FF2B5EF4-FFF2-40B4-BE49-F238E27FC236}">
                <a16:creationId xmlns:a16="http://schemas.microsoft.com/office/drawing/2014/main" id="{CA282D83-5C90-5BC9-9F94-155AABE4E2D4}"/>
              </a:ext>
            </a:extLst>
          </p:cNvPr>
          <p:cNvSpPr txBox="1"/>
          <p:nvPr/>
        </p:nvSpPr>
        <p:spPr>
          <a:xfrm>
            <a:off x="838200" y="1394690"/>
            <a:ext cx="9971762" cy="369332"/>
          </a:xfrm>
          <a:prstGeom prst="rect">
            <a:avLst/>
          </a:prstGeom>
          <a:noFill/>
        </p:spPr>
        <p:txBody>
          <a:bodyPr wrap="square" rtlCol="0">
            <a:spAutoFit/>
          </a:bodyPr>
          <a:lstStyle/>
          <a:p>
            <a:r>
              <a:rPr lang="nb-NO" i="1">
                <a:solidFill>
                  <a:srgbClr val="67ADD1"/>
                </a:solidFill>
                <a:latin typeface="Calibri" panose="020F0502020204030204" pitchFamily="34" charset="0"/>
                <a:ea typeface="Calibri" panose="020F0502020204030204" pitchFamily="34" charset="0"/>
                <a:cs typeface="Calibri" panose="020F0502020204030204" pitchFamily="34" charset="0"/>
              </a:rPr>
              <a:t>Hansker er anbefalt når du kommer i direkte kontakt med kroppsvæsker.  </a:t>
            </a:r>
          </a:p>
        </p:txBody>
      </p:sp>
      <p:pic>
        <p:nvPicPr>
          <p:cNvPr id="8" name="Bilde 7">
            <a:extLst>
              <a:ext uri="{FF2B5EF4-FFF2-40B4-BE49-F238E27FC236}">
                <a16:creationId xmlns:a16="http://schemas.microsoft.com/office/drawing/2014/main" id="{34CD26E5-233B-2368-2EF1-339D5BF67320}"/>
              </a:ext>
            </a:extLst>
          </p:cNvPr>
          <p:cNvPicPr>
            <a:picLocks noChangeAspect="1"/>
          </p:cNvPicPr>
          <p:nvPr/>
        </p:nvPicPr>
        <p:blipFill>
          <a:blip r:embed="rId3"/>
          <a:stretch>
            <a:fillRect/>
          </a:stretch>
        </p:blipFill>
        <p:spPr>
          <a:xfrm>
            <a:off x="11125466" y="6081671"/>
            <a:ext cx="905001" cy="552527"/>
          </a:xfrm>
          <a:prstGeom prst="rect">
            <a:avLst/>
          </a:prstGeom>
        </p:spPr>
      </p:pic>
      <p:pic>
        <p:nvPicPr>
          <p:cNvPr id="9" name="Bilde 8">
            <a:extLst>
              <a:ext uri="{FF2B5EF4-FFF2-40B4-BE49-F238E27FC236}">
                <a16:creationId xmlns:a16="http://schemas.microsoft.com/office/drawing/2014/main" id="{FDCA89BF-30CA-79F1-593E-E3F0DC3E1E7D}"/>
              </a:ext>
            </a:extLst>
          </p:cNvPr>
          <p:cNvPicPr>
            <a:picLocks noChangeAspect="1"/>
          </p:cNvPicPr>
          <p:nvPr/>
        </p:nvPicPr>
        <p:blipFill>
          <a:blip r:embed="rId4"/>
          <a:stretch>
            <a:fillRect/>
          </a:stretch>
        </p:blipFill>
        <p:spPr>
          <a:xfrm>
            <a:off x="8916868" y="3636163"/>
            <a:ext cx="3205233" cy="2393687"/>
          </a:xfrm>
          <a:prstGeom prst="rect">
            <a:avLst/>
          </a:prstGeom>
        </p:spPr>
      </p:pic>
    </p:spTree>
    <p:extLst>
      <p:ext uri="{BB962C8B-B14F-4D97-AF65-F5344CB8AC3E}">
        <p14:creationId xmlns:p14="http://schemas.microsoft.com/office/powerpoint/2010/main" val="90050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13AE92-5EAA-51E4-9A18-34AD406A014D}"/>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5</a:t>
            </a:r>
          </a:p>
        </p:txBody>
      </p:sp>
      <p:sp>
        <p:nvSpPr>
          <p:cNvPr id="3" name="Plassholder for innhold 2">
            <a:extLst>
              <a:ext uri="{FF2B5EF4-FFF2-40B4-BE49-F238E27FC236}">
                <a16:creationId xmlns:a16="http://schemas.microsoft.com/office/drawing/2014/main" id="{4B95F90A-42BF-D024-C35D-51A60064AFDF}"/>
              </a:ext>
            </a:extLst>
          </p:cNvPr>
          <p:cNvSpPr>
            <a:spLocks noGrp="1"/>
          </p:cNvSpPr>
          <p:nvPr>
            <p:ph idx="1"/>
          </p:nvPr>
        </p:nvSpPr>
        <p:spPr>
          <a:xfrm>
            <a:off x="838200" y="1825625"/>
            <a:ext cx="10515600" cy="995396"/>
          </a:xfrm>
          <a:ln w="19050">
            <a:solidFill>
              <a:schemeClr val="tx2">
                <a:lumMod val="75000"/>
                <a:lumOff val="25000"/>
              </a:schemeClr>
            </a:solidFill>
          </a:ln>
        </p:spPr>
        <p:txBody>
          <a:bodyPr>
            <a:normAutofit lnSpcReduction="10000"/>
          </a:bodyPr>
          <a:lstStyle/>
          <a:p>
            <a:pPr marL="0" indent="0">
              <a:buNone/>
            </a:pPr>
            <a:r>
              <a:rPr lang="nb-NO" sz="3600" b="0" i="1">
                <a:effectLst/>
                <a:latin typeface="Calibri" panose="020F0502020204030204" pitchFamily="34" charset="0"/>
              </a:rPr>
              <a:t>Det er anbefalt å ta på hansker før all type pasientkontakt – man vet jo aldri.</a:t>
            </a:r>
            <a:r>
              <a:rPr lang="nb-NO" sz="3600" b="0" i="0">
                <a:effectLst/>
                <a:latin typeface="Calibri" panose="020F0502020204030204" pitchFamily="34" charset="0"/>
              </a:rPr>
              <a:t> </a:t>
            </a:r>
            <a:endParaRPr lang="nb-NO" sz="3600" b="0" i="0">
              <a:effectLst/>
            </a:endParaRPr>
          </a:p>
          <a:p>
            <a:endParaRPr lang="nb-NO"/>
          </a:p>
        </p:txBody>
      </p:sp>
      <p:sp>
        <p:nvSpPr>
          <p:cNvPr id="4" name="TekstSylinder 3">
            <a:extLst>
              <a:ext uri="{FF2B5EF4-FFF2-40B4-BE49-F238E27FC236}">
                <a16:creationId xmlns:a16="http://schemas.microsoft.com/office/drawing/2014/main" id="{1600F21F-9954-4A54-4332-6C652D929CBF}"/>
              </a:ext>
            </a:extLst>
          </p:cNvPr>
          <p:cNvSpPr txBox="1"/>
          <p:nvPr/>
        </p:nvSpPr>
        <p:spPr>
          <a:xfrm>
            <a:off x="4397352" y="3713814"/>
            <a:ext cx="3397295" cy="64633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3600">
                <a:solidFill>
                  <a:srgbClr val="67ADD1"/>
                </a:solidFill>
                <a:latin typeface="Brandon"/>
                <a:cs typeface="Times New Roman" panose="02020603050405020304" pitchFamily="18" charset="0"/>
              </a:rPr>
              <a:t>Sant eller usant?</a:t>
            </a:r>
          </a:p>
        </p:txBody>
      </p:sp>
    </p:spTree>
    <p:extLst>
      <p:ext uri="{BB962C8B-B14F-4D97-AF65-F5344CB8AC3E}">
        <p14:creationId xmlns:p14="http://schemas.microsoft.com/office/powerpoint/2010/main" val="225176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712A8F-826E-0379-E193-70E834AE6644}"/>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5</a:t>
            </a:r>
          </a:p>
        </p:txBody>
      </p:sp>
      <p:sp>
        <p:nvSpPr>
          <p:cNvPr id="4" name="TekstSylinder 3">
            <a:extLst>
              <a:ext uri="{FF2B5EF4-FFF2-40B4-BE49-F238E27FC236}">
                <a16:creationId xmlns:a16="http://schemas.microsoft.com/office/drawing/2014/main" id="{2D250199-5F31-1715-F844-1513C817F718}"/>
              </a:ext>
            </a:extLst>
          </p:cNvPr>
          <p:cNvSpPr txBox="1"/>
          <p:nvPr/>
        </p:nvSpPr>
        <p:spPr>
          <a:xfrm>
            <a:off x="838200" y="2002324"/>
            <a:ext cx="8307877" cy="4339650"/>
          </a:xfrm>
          <a:prstGeom prst="rect">
            <a:avLst/>
          </a:prstGeom>
          <a:noFill/>
        </p:spPr>
        <p:txBody>
          <a:bodyPr wrap="square">
            <a:spAutoFit/>
          </a:bodyPr>
          <a:lstStyle/>
          <a:p>
            <a:r>
              <a:rPr lang="nb-NO" sz="2000" dirty="0">
                <a:latin typeface="Calibri" panose="020F0502020204030204" pitchFamily="34" charset="0"/>
                <a:ea typeface="Calibri" panose="020F0502020204030204" pitchFamily="34" charset="0"/>
                <a:cs typeface="Calibri" panose="020F0502020204030204" pitchFamily="34" charset="0"/>
              </a:rPr>
              <a:t>Det er </a:t>
            </a:r>
            <a:r>
              <a:rPr lang="nb-NO" sz="2000" i="1" dirty="0">
                <a:latin typeface="Calibri" panose="020F0502020204030204" pitchFamily="34" charset="0"/>
                <a:ea typeface="Calibri" panose="020F0502020204030204" pitchFamily="34" charset="0"/>
                <a:cs typeface="Calibri" panose="020F0502020204030204" pitchFamily="34" charset="0"/>
              </a:rPr>
              <a:t>ikke </a:t>
            </a:r>
            <a:r>
              <a:rPr lang="nb-NO" sz="2000" dirty="0">
                <a:latin typeface="Calibri" panose="020F0502020204030204" pitchFamily="34" charset="0"/>
                <a:ea typeface="Calibri" panose="020F0502020204030204" pitchFamily="34" charset="0"/>
                <a:cs typeface="Calibri" panose="020F0502020204030204" pitchFamily="34" charset="0"/>
              </a:rPr>
              <a:t>anbefalt å benytte hansker ved all type pasientkontakt. Benytt hansker kun når det er anbefalt. </a:t>
            </a:r>
          </a:p>
          <a:p>
            <a:endParaRPr lang="nb-NO" sz="2000" dirty="0">
              <a:latin typeface="Calibri" panose="020F0502020204030204" pitchFamily="34" charset="0"/>
              <a:ea typeface="Calibri" panose="020F0502020204030204" pitchFamily="34" charset="0"/>
              <a:cs typeface="Calibri" panose="020F0502020204030204" pitchFamily="34" charset="0"/>
            </a:endParaRPr>
          </a:p>
          <a:p>
            <a:r>
              <a:rPr lang="nb-NO" sz="2000" dirty="0">
                <a:latin typeface="Calibri" panose="020F0502020204030204" pitchFamily="34" charset="0"/>
                <a:ea typeface="Calibri" panose="020F0502020204030204" pitchFamily="34" charset="0"/>
                <a:cs typeface="Calibri" panose="020F0502020204030204" pitchFamily="34" charset="0"/>
              </a:rPr>
              <a:t>Ta på hansker når det er indikasjon, ikke «for sikkerhets skyld» eller av gammel vane/uvane.</a:t>
            </a:r>
            <a:endParaRPr lang="nb-NO" sz="2400" dirty="0">
              <a:latin typeface="Calibri" panose="020F0502020204030204" pitchFamily="34" charset="0"/>
              <a:ea typeface="Calibri" panose="020F0502020204030204" pitchFamily="34" charset="0"/>
              <a:cs typeface="Calibri" panose="020F0502020204030204" pitchFamily="34" charset="0"/>
            </a:endParaRPr>
          </a:p>
          <a:p>
            <a:endParaRPr lang="nb-NO" sz="2000" dirty="0">
              <a:latin typeface="Calibri" panose="020F0502020204030204" pitchFamily="34" charset="0"/>
              <a:ea typeface="Calibri" panose="020F0502020204030204" pitchFamily="34" charset="0"/>
              <a:cs typeface="Calibri" panose="020F0502020204030204" pitchFamily="34" charset="0"/>
            </a:endParaRPr>
          </a:p>
          <a:p>
            <a:r>
              <a:rPr lang="nb-NO" sz="2000" dirty="0">
                <a:latin typeface="Calibri" panose="020F0502020204030204" pitchFamily="34" charset="0"/>
                <a:ea typeface="Calibri" panose="020F0502020204030204" pitchFamily="34" charset="0"/>
                <a:cs typeface="Calibri" panose="020F0502020204030204" pitchFamily="34" charset="0"/>
              </a:rPr>
              <a:t>Overforbruk og feil bruk av hansker førere til :</a:t>
            </a:r>
          </a:p>
          <a:p>
            <a:pPr algn="l" rtl="0" fontAlgn="base">
              <a:buClr>
                <a:srgbClr val="0070C0"/>
              </a:buClr>
              <a:buFont typeface="Arial" panose="020B0604020202020204" pitchFamily="34" charset="0"/>
              <a:buChar char="•"/>
            </a:pPr>
            <a:r>
              <a:rPr lang="nb-NO" sz="18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Redusert etterlevelse av håndhygiene og økt risiko for smitteoverføring.</a:t>
            </a:r>
            <a:r>
              <a:rPr lang="en-US" sz="1800" b="0" i="0" dirty="0">
                <a:solidFill>
                  <a:srgbClr val="393C61"/>
                </a:solidFill>
                <a:effectLst/>
                <a:latin typeface="Calibri" panose="020F0502020204030204" pitchFamily="34" charset="0"/>
                <a:ea typeface="Calibri" panose="020F0502020204030204" pitchFamily="34" charset="0"/>
                <a:cs typeface="Calibri" panose="020F0502020204030204" pitchFamily="34" charset="0"/>
              </a:rPr>
              <a:t>​</a:t>
            </a:r>
            <a:endParaRPr lang="en-US" sz="2400" b="0" i="0" dirty="0">
              <a:solidFill>
                <a:srgbClr val="393C61"/>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buClr>
                <a:srgbClr val="0070C0"/>
              </a:buClr>
              <a:buFont typeface="Arial" panose="020B0604020202020204" pitchFamily="34" charset="0"/>
              <a:buChar char="•"/>
            </a:pPr>
            <a:r>
              <a:rPr lang="nb-NO" sz="18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Økt forekomst av hudirritasjon på hender.</a:t>
            </a:r>
            <a:r>
              <a:rPr lang="en-US" sz="1800" b="0" i="0" dirty="0">
                <a:solidFill>
                  <a:srgbClr val="393C61"/>
                </a:solidFill>
                <a:effectLst/>
                <a:latin typeface="Calibri" panose="020F0502020204030204" pitchFamily="34" charset="0"/>
                <a:ea typeface="Calibri" panose="020F0502020204030204" pitchFamily="34" charset="0"/>
                <a:cs typeface="Calibri" panose="020F0502020204030204" pitchFamily="34" charset="0"/>
              </a:rPr>
              <a:t>​</a:t>
            </a:r>
            <a:endParaRPr lang="en-US" sz="2400" b="0" i="0" dirty="0">
              <a:solidFill>
                <a:srgbClr val="393C61"/>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buClr>
                <a:srgbClr val="0070C0"/>
              </a:buClr>
              <a:buFont typeface="Arial" panose="020B0604020202020204" pitchFamily="34" charset="0"/>
              <a:buChar char="•"/>
            </a:pPr>
            <a:r>
              <a:rPr lang="nb-NO" sz="18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Økte kostnader.</a:t>
            </a:r>
            <a:r>
              <a:rPr lang="en-US" sz="1800" b="0" i="0" dirty="0">
                <a:solidFill>
                  <a:srgbClr val="393C61"/>
                </a:solidFill>
                <a:effectLst/>
                <a:latin typeface="Calibri" panose="020F0502020204030204" pitchFamily="34" charset="0"/>
                <a:ea typeface="Calibri" panose="020F0502020204030204" pitchFamily="34" charset="0"/>
                <a:cs typeface="Calibri" panose="020F0502020204030204" pitchFamily="34" charset="0"/>
              </a:rPr>
              <a:t>​</a:t>
            </a:r>
            <a:endParaRPr lang="en-US" sz="2400" b="0" i="0" dirty="0">
              <a:solidFill>
                <a:srgbClr val="393C61"/>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buClr>
                <a:srgbClr val="0070C0"/>
              </a:buClr>
              <a:buFont typeface="Arial" panose="020B0604020202020204" pitchFamily="34" charset="0"/>
              <a:buChar char="•"/>
            </a:pPr>
            <a:r>
              <a:rPr lang="nb-NO" sz="18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Økt belastning på miljøet.</a:t>
            </a:r>
            <a:endParaRPr lang="en-US" sz="2400" b="0" i="0" dirty="0">
              <a:solidFill>
                <a:srgbClr val="393C61"/>
              </a:solidFill>
              <a:effectLst/>
              <a:latin typeface="Calibri" panose="020F0502020204030204" pitchFamily="34" charset="0"/>
              <a:ea typeface="Calibri" panose="020F0502020204030204" pitchFamily="34" charset="0"/>
              <a:cs typeface="Calibri" panose="020F0502020204030204" pitchFamily="34" charset="0"/>
            </a:endParaRPr>
          </a:p>
          <a:p>
            <a:endParaRPr lang="nb-NO" sz="2400" dirty="0">
              <a:latin typeface="Calibri" panose="020F0502020204030204" pitchFamily="34" charset="0"/>
              <a:ea typeface="Calibri" panose="020F0502020204030204" pitchFamily="34" charset="0"/>
              <a:cs typeface="Calibri" panose="020F0502020204030204" pitchFamily="34" charset="0"/>
            </a:endParaRPr>
          </a:p>
          <a:p>
            <a:r>
              <a:rPr lang="nb-NO" sz="2000" dirty="0">
                <a:latin typeface="Calibri" panose="020F0502020204030204" pitchFamily="34" charset="0"/>
                <a:ea typeface="Calibri" panose="020F0502020204030204" pitchFamily="34" charset="0"/>
                <a:cs typeface="Calibri" panose="020F0502020204030204" pitchFamily="34" charset="0"/>
              </a:rPr>
              <a:t>Man antar at minst 70 millioner hansker benyttes i helsetjenesten hvert år uten at det er nødvendig. Det tilsvarer 490 tonn unødvendig avfall. Hvert år!</a:t>
            </a:r>
          </a:p>
        </p:txBody>
      </p:sp>
      <p:pic>
        <p:nvPicPr>
          <p:cNvPr id="5" name="Bilde 4">
            <a:extLst>
              <a:ext uri="{FF2B5EF4-FFF2-40B4-BE49-F238E27FC236}">
                <a16:creationId xmlns:a16="http://schemas.microsoft.com/office/drawing/2014/main" id="{D8C1EFA5-95BD-7517-BE18-7F9C1A582591}"/>
              </a:ext>
            </a:extLst>
          </p:cNvPr>
          <p:cNvPicPr>
            <a:picLocks noChangeAspect="1"/>
          </p:cNvPicPr>
          <p:nvPr/>
        </p:nvPicPr>
        <p:blipFill>
          <a:blip r:embed="rId2"/>
          <a:stretch>
            <a:fillRect/>
          </a:stretch>
        </p:blipFill>
        <p:spPr>
          <a:xfrm>
            <a:off x="8988135" y="2115791"/>
            <a:ext cx="3030467" cy="2998982"/>
          </a:xfrm>
          <a:prstGeom prst="rect">
            <a:avLst/>
          </a:prstGeom>
        </p:spPr>
      </p:pic>
      <p:sp>
        <p:nvSpPr>
          <p:cNvPr id="6" name="TekstSylinder 5">
            <a:extLst>
              <a:ext uri="{FF2B5EF4-FFF2-40B4-BE49-F238E27FC236}">
                <a16:creationId xmlns:a16="http://schemas.microsoft.com/office/drawing/2014/main" id="{AC9192CA-C95E-12B8-B262-6D01C5853A87}"/>
              </a:ext>
            </a:extLst>
          </p:cNvPr>
          <p:cNvSpPr txBox="1"/>
          <p:nvPr/>
        </p:nvSpPr>
        <p:spPr>
          <a:xfrm rot="19914114">
            <a:off x="2629146" y="2747529"/>
            <a:ext cx="4271649" cy="144655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800">
                <a:solidFill>
                  <a:srgbClr val="FF0000"/>
                </a:solidFill>
                <a:latin typeface="Berlin Sans FB" panose="020E0602020502020306" pitchFamily="34" charset="0"/>
              </a:rPr>
              <a:t>USANT</a:t>
            </a:r>
          </a:p>
        </p:txBody>
      </p:sp>
      <p:sp>
        <p:nvSpPr>
          <p:cNvPr id="3" name="TekstSylinder 2">
            <a:extLst>
              <a:ext uri="{FF2B5EF4-FFF2-40B4-BE49-F238E27FC236}">
                <a16:creationId xmlns:a16="http://schemas.microsoft.com/office/drawing/2014/main" id="{406AED6B-4D2A-AE60-B857-7C1604BB9C4E}"/>
              </a:ext>
            </a:extLst>
          </p:cNvPr>
          <p:cNvSpPr txBox="1"/>
          <p:nvPr/>
        </p:nvSpPr>
        <p:spPr>
          <a:xfrm>
            <a:off x="838200" y="1429621"/>
            <a:ext cx="9971762" cy="369332"/>
          </a:xfrm>
          <a:prstGeom prst="rect">
            <a:avLst/>
          </a:prstGeom>
          <a:noFill/>
        </p:spPr>
        <p:txBody>
          <a:bodyPr wrap="square" rtlCol="0">
            <a:spAutoFit/>
          </a:bodyPr>
          <a:lstStyle/>
          <a:p>
            <a:pPr indent="0">
              <a:buNone/>
            </a:pPr>
            <a:r>
              <a:rPr lang="nb-NO" i="1">
                <a:solidFill>
                  <a:srgbClr val="67ADD1"/>
                </a:solidFill>
                <a:latin typeface="Calibri" panose="020F0502020204030204" pitchFamily="34" charset="0"/>
                <a:ea typeface="Calibri" panose="020F0502020204030204" pitchFamily="34" charset="0"/>
                <a:cs typeface="Calibri" panose="020F0502020204030204" pitchFamily="34" charset="0"/>
              </a:rPr>
              <a:t>Det er anbefalt å ta på hansker før all type pasientkontakt – man vet jo aldri. </a:t>
            </a:r>
          </a:p>
        </p:txBody>
      </p:sp>
    </p:spTree>
    <p:extLst>
      <p:ext uri="{BB962C8B-B14F-4D97-AF65-F5344CB8AC3E}">
        <p14:creationId xmlns:p14="http://schemas.microsoft.com/office/powerpoint/2010/main" val="48768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29C1B7-2F01-CB2B-D69F-59ECFDB7569E}"/>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6</a:t>
            </a:r>
          </a:p>
        </p:txBody>
      </p:sp>
      <p:sp>
        <p:nvSpPr>
          <p:cNvPr id="3" name="Plassholder for innhold 2">
            <a:extLst>
              <a:ext uri="{FF2B5EF4-FFF2-40B4-BE49-F238E27FC236}">
                <a16:creationId xmlns:a16="http://schemas.microsoft.com/office/drawing/2014/main" id="{5D5AAC0E-5664-9C0C-0306-45793D95C976}"/>
              </a:ext>
            </a:extLst>
          </p:cNvPr>
          <p:cNvSpPr>
            <a:spLocks noGrp="1"/>
          </p:cNvSpPr>
          <p:nvPr>
            <p:ph idx="4294967295"/>
          </p:nvPr>
        </p:nvSpPr>
        <p:spPr>
          <a:xfrm>
            <a:off x="751114" y="1823585"/>
            <a:ext cx="10515600" cy="1133624"/>
          </a:xfrm>
          <a:ln w="19050">
            <a:solidFill>
              <a:schemeClr val="tx2">
                <a:lumMod val="75000"/>
                <a:lumOff val="25000"/>
              </a:schemeClr>
            </a:solidFill>
          </a:ln>
        </p:spPr>
        <p:txBody>
          <a:bodyPr>
            <a:normAutofit/>
          </a:bodyPr>
          <a:lstStyle/>
          <a:p>
            <a:pPr marL="0" indent="0">
              <a:buNone/>
            </a:pPr>
            <a:r>
              <a:rPr lang="nb-NO" sz="3600" b="0" i="1">
                <a:effectLst/>
                <a:latin typeface="Calibri" panose="020F0502020204030204" pitchFamily="34" charset="0"/>
              </a:rPr>
              <a:t>Utstrakt bruk av hansker er forbundet med økt hudirritasjon.</a:t>
            </a:r>
            <a:r>
              <a:rPr lang="nb-NO" sz="3600" b="0" i="0">
                <a:effectLst/>
                <a:latin typeface="Calibri" panose="020F0502020204030204" pitchFamily="34" charset="0"/>
              </a:rPr>
              <a:t> </a:t>
            </a:r>
            <a:endParaRPr lang="nb-NO" sz="3600" b="0" i="0">
              <a:effectLst/>
            </a:endParaRPr>
          </a:p>
          <a:p>
            <a:endParaRPr lang="nb-NO"/>
          </a:p>
        </p:txBody>
      </p:sp>
      <p:sp>
        <p:nvSpPr>
          <p:cNvPr id="4" name="TekstSylinder 3">
            <a:extLst>
              <a:ext uri="{FF2B5EF4-FFF2-40B4-BE49-F238E27FC236}">
                <a16:creationId xmlns:a16="http://schemas.microsoft.com/office/drawing/2014/main" id="{1600F21F-9954-4A54-4332-6C652D929CBF}"/>
              </a:ext>
            </a:extLst>
          </p:cNvPr>
          <p:cNvSpPr txBox="1"/>
          <p:nvPr/>
        </p:nvSpPr>
        <p:spPr>
          <a:xfrm>
            <a:off x="4397352" y="4227063"/>
            <a:ext cx="3397295" cy="64633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3600">
                <a:solidFill>
                  <a:srgbClr val="67ADD1"/>
                </a:solidFill>
                <a:latin typeface="Brandon"/>
                <a:cs typeface="Times New Roman" panose="02020603050405020304" pitchFamily="18" charset="0"/>
              </a:rPr>
              <a:t>Sant eller usant?</a:t>
            </a:r>
          </a:p>
        </p:txBody>
      </p:sp>
    </p:spTree>
    <p:extLst>
      <p:ext uri="{BB962C8B-B14F-4D97-AF65-F5344CB8AC3E}">
        <p14:creationId xmlns:p14="http://schemas.microsoft.com/office/powerpoint/2010/main" val="206652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4462F61-61C8-B6BE-E322-FECB41252323}"/>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6</a:t>
            </a:r>
          </a:p>
        </p:txBody>
      </p:sp>
      <p:sp>
        <p:nvSpPr>
          <p:cNvPr id="2" name="TekstSylinder 1">
            <a:extLst>
              <a:ext uri="{FF2B5EF4-FFF2-40B4-BE49-F238E27FC236}">
                <a16:creationId xmlns:a16="http://schemas.microsoft.com/office/drawing/2014/main" id="{9ADA808E-3942-0C1D-D7EB-5F2C4D6F7194}"/>
              </a:ext>
            </a:extLst>
          </p:cNvPr>
          <p:cNvSpPr txBox="1"/>
          <p:nvPr/>
        </p:nvSpPr>
        <p:spPr>
          <a:xfrm>
            <a:off x="882041" y="1970184"/>
            <a:ext cx="10287000" cy="2769989"/>
          </a:xfrm>
          <a:prstGeom prst="rect">
            <a:avLst/>
          </a:prstGeom>
          <a:noFill/>
        </p:spPr>
        <p:txBody>
          <a:bodyPr wrap="square" lIns="91440" tIns="45720" rIns="91440" bIns="45720" rtlCol="0" anchor="t">
            <a:spAutoFit/>
          </a:bodyPr>
          <a:lstStyle/>
          <a:p>
            <a:r>
              <a:rPr lang="nb-NO" sz="3600" b="0" i="0" dirty="0">
                <a:solidFill>
                  <a:srgbClr val="222222"/>
                </a:solidFill>
                <a:effectLst/>
                <a:latin typeface="Calibri"/>
                <a:cs typeface="Calibri"/>
              </a:rPr>
              <a:t>Utstrakt og ukritisk bruk av hansker fører til økt forekomst av hudirritasjon, både i form av kontaktdermatitt og allergi.</a:t>
            </a:r>
            <a:r>
              <a:rPr lang="nb-NO" sz="3600" dirty="0">
                <a:solidFill>
                  <a:srgbClr val="222222"/>
                </a:solidFill>
                <a:latin typeface="Calibri"/>
                <a:cs typeface="Calibri"/>
              </a:rPr>
              <a:t> </a:t>
            </a:r>
            <a:r>
              <a:rPr lang="nb-NO" sz="3600" b="0" i="0" dirty="0">
                <a:solidFill>
                  <a:srgbClr val="222222"/>
                </a:solidFill>
                <a:effectLst/>
                <a:latin typeface="Calibri"/>
                <a:cs typeface="Calibri"/>
              </a:rPr>
              <a:t>Problemet øker ved bruk av hansker på fuktig hud</a:t>
            </a:r>
            <a:r>
              <a:rPr lang="nb-NO" b="0" i="0" dirty="0">
                <a:solidFill>
                  <a:srgbClr val="222222"/>
                </a:solidFill>
                <a:effectLst/>
                <a:latin typeface="Calibri"/>
                <a:cs typeface="Calibri"/>
              </a:rPr>
              <a:t>.</a:t>
            </a:r>
            <a:r>
              <a:rPr lang="nb-NO" baseline="30000" dirty="0">
                <a:solidFill>
                  <a:srgbClr val="222222"/>
                </a:solidFill>
                <a:latin typeface="Brandon Text"/>
              </a:rPr>
              <a:t> </a:t>
            </a:r>
            <a:endParaRPr lang="nb-NO" b="0" i="0" baseline="30000" dirty="0">
              <a:solidFill>
                <a:srgbClr val="222222"/>
              </a:solidFill>
              <a:effectLst/>
              <a:latin typeface="Brandon Text"/>
            </a:endParaRPr>
          </a:p>
          <a:p>
            <a:endParaRPr lang="nb-NO" baseline="30000" dirty="0">
              <a:solidFill>
                <a:srgbClr val="222222"/>
              </a:solidFill>
              <a:latin typeface="Brandon Text"/>
            </a:endParaRPr>
          </a:p>
          <a:p>
            <a:endParaRPr lang="nb-NO" dirty="0"/>
          </a:p>
        </p:txBody>
      </p:sp>
      <p:sp>
        <p:nvSpPr>
          <p:cNvPr id="3" name="TekstSylinder 4">
            <a:extLst>
              <a:ext uri="{FF2B5EF4-FFF2-40B4-BE49-F238E27FC236}">
                <a16:creationId xmlns:a16="http://schemas.microsoft.com/office/drawing/2014/main" id="{74994442-0986-71A7-ED29-934370AFF5BB}"/>
              </a:ext>
            </a:extLst>
          </p:cNvPr>
          <p:cNvSpPr txBox="1"/>
          <p:nvPr/>
        </p:nvSpPr>
        <p:spPr>
          <a:xfrm rot="19914114">
            <a:off x="4496553" y="2631903"/>
            <a:ext cx="4271649" cy="144655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800">
                <a:solidFill>
                  <a:srgbClr val="00B050"/>
                </a:solidFill>
                <a:latin typeface="Berlin Sans FB" panose="020E0602020502020306" pitchFamily="34" charset="0"/>
              </a:rPr>
              <a:t>SANT</a:t>
            </a:r>
          </a:p>
        </p:txBody>
      </p:sp>
      <p:pic>
        <p:nvPicPr>
          <p:cNvPr id="5" name="Bilde 4" descr="Et bilde som inneholder hånd, finger, negl, tommel&#10;&#10;Automatisk generert beskrivelse">
            <a:extLst>
              <a:ext uri="{FF2B5EF4-FFF2-40B4-BE49-F238E27FC236}">
                <a16:creationId xmlns:a16="http://schemas.microsoft.com/office/drawing/2014/main" id="{30CE3A66-EFC9-32EB-B07C-6EEEC5093D2C}"/>
              </a:ext>
            </a:extLst>
          </p:cNvPr>
          <p:cNvPicPr>
            <a:picLocks noChangeAspect="1"/>
          </p:cNvPicPr>
          <p:nvPr/>
        </p:nvPicPr>
        <p:blipFill>
          <a:blip r:embed="rId2"/>
          <a:stretch>
            <a:fillRect/>
          </a:stretch>
        </p:blipFill>
        <p:spPr>
          <a:xfrm>
            <a:off x="7570697" y="4108897"/>
            <a:ext cx="4616942" cy="2750713"/>
          </a:xfrm>
          <a:prstGeom prst="rect">
            <a:avLst/>
          </a:prstGeom>
        </p:spPr>
      </p:pic>
      <p:sp>
        <p:nvSpPr>
          <p:cNvPr id="6" name="TekstSylinder 5">
            <a:extLst>
              <a:ext uri="{FF2B5EF4-FFF2-40B4-BE49-F238E27FC236}">
                <a16:creationId xmlns:a16="http://schemas.microsoft.com/office/drawing/2014/main" id="{767E5F03-2A12-A93B-A649-A8D43AE736CE}"/>
              </a:ext>
            </a:extLst>
          </p:cNvPr>
          <p:cNvSpPr txBox="1"/>
          <p:nvPr/>
        </p:nvSpPr>
        <p:spPr>
          <a:xfrm>
            <a:off x="838200" y="1429621"/>
            <a:ext cx="9971762" cy="369332"/>
          </a:xfrm>
          <a:prstGeom prst="rect">
            <a:avLst/>
          </a:prstGeom>
          <a:noFill/>
        </p:spPr>
        <p:txBody>
          <a:bodyPr wrap="square" rtlCol="0">
            <a:spAutoFit/>
          </a:bodyPr>
          <a:lstStyle/>
          <a:p>
            <a:r>
              <a:rPr lang="nb-NO" i="1">
                <a:solidFill>
                  <a:srgbClr val="67ADD1"/>
                </a:solidFill>
                <a:latin typeface="Calibri" panose="020F0502020204030204" pitchFamily="34" charset="0"/>
                <a:ea typeface="Calibri" panose="020F0502020204030204" pitchFamily="34" charset="0"/>
                <a:cs typeface="Calibri" panose="020F0502020204030204" pitchFamily="34" charset="0"/>
              </a:rPr>
              <a:t>Utstrakt bruk av hansker er forbundet med økt hudirritasjon. </a:t>
            </a:r>
          </a:p>
        </p:txBody>
      </p:sp>
    </p:spTree>
    <p:extLst>
      <p:ext uri="{BB962C8B-B14F-4D97-AF65-F5344CB8AC3E}">
        <p14:creationId xmlns:p14="http://schemas.microsoft.com/office/powerpoint/2010/main" val="29275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330747-9265-5529-0184-B2EEC5370496}"/>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7</a:t>
            </a:r>
          </a:p>
        </p:txBody>
      </p:sp>
      <p:sp>
        <p:nvSpPr>
          <p:cNvPr id="3" name="Plassholder for innhold 2">
            <a:extLst>
              <a:ext uri="{FF2B5EF4-FFF2-40B4-BE49-F238E27FC236}">
                <a16:creationId xmlns:a16="http://schemas.microsoft.com/office/drawing/2014/main" id="{AA1C69FB-A04A-283C-27F4-D8A4A24925B1}"/>
              </a:ext>
            </a:extLst>
          </p:cNvPr>
          <p:cNvSpPr>
            <a:spLocks noGrp="1"/>
          </p:cNvSpPr>
          <p:nvPr>
            <p:ph idx="1"/>
          </p:nvPr>
        </p:nvSpPr>
        <p:spPr>
          <a:xfrm>
            <a:off x="838199" y="1839686"/>
            <a:ext cx="10231877" cy="921880"/>
          </a:xfrm>
          <a:ln w="19050">
            <a:solidFill>
              <a:schemeClr val="tx2">
                <a:lumMod val="75000"/>
                <a:lumOff val="25000"/>
              </a:schemeClr>
            </a:solidFill>
          </a:ln>
        </p:spPr>
        <p:txBody>
          <a:bodyPr>
            <a:normAutofit/>
          </a:bodyPr>
          <a:lstStyle/>
          <a:p>
            <a:pPr marL="0" indent="0">
              <a:buNone/>
            </a:pPr>
            <a:r>
              <a:rPr lang="nb-NO" sz="3600" b="0" i="1">
                <a:effectLst/>
                <a:latin typeface="Calibri" panose="020F0502020204030204" pitchFamily="34" charset="0"/>
              </a:rPr>
              <a:t>En stor andel av hanskene som kastes blir gjenvunnet. </a:t>
            </a:r>
            <a:endParaRPr lang="nb-NO" sz="3600" b="0" i="1">
              <a:effectLst/>
            </a:endParaRPr>
          </a:p>
        </p:txBody>
      </p:sp>
      <p:sp>
        <p:nvSpPr>
          <p:cNvPr id="4" name="TekstSylinder 3">
            <a:extLst>
              <a:ext uri="{FF2B5EF4-FFF2-40B4-BE49-F238E27FC236}">
                <a16:creationId xmlns:a16="http://schemas.microsoft.com/office/drawing/2014/main" id="{1600F21F-9954-4A54-4332-6C652D929CBF}"/>
              </a:ext>
            </a:extLst>
          </p:cNvPr>
          <p:cNvSpPr txBox="1"/>
          <p:nvPr/>
        </p:nvSpPr>
        <p:spPr>
          <a:xfrm>
            <a:off x="4484438" y="4096435"/>
            <a:ext cx="3397295" cy="64633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3600">
                <a:solidFill>
                  <a:srgbClr val="67ADD1"/>
                </a:solidFill>
                <a:latin typeface="Brandon"/>
                <a:cs typeface="Times New Roman" panose="02020603050405020304" pitchFamily="18" charset="0"/>
              </a:rPr>
              <a:t>Sant eller usant?</a:t>
            </a:r>
          </a:p>
        </p:txBody>
      </p:sp>
    </p:spTree>
    <p:extLst>
      <p:ext uri="{BB962C8B-B14F-4D97-AF65-F5344CB8AC3E}">
        <p14:creationId xmlns:p14="http://schemas.microsoft.com/office/powerpoint/2010/main" val="338536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547C04-936D-B6F9-3DEB-670EFFB95E3B}"/>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7</a:t>
            </a:r>
          </a:p>
        </p:txBody>
      </p:sp>
      <p:sp>
        <p:nvSpPr>
          <p:cNvPr id="3" name="Plassholder for innhold 2">
            <a:extLst>
              <a:ext uri="{FF2B5EF4-FFF2-40B4-BE49-F238E27FC236}">
                <a16:creationId xmlns:a16="http://schemas.microsoft.com/office/drawing/2014/main" id="{1A932E65-9A65-F7E0-0C00-B4C326CC0601}"/>
              </a:ext>
            </a:extLst>
          </p:cNvPr>
          <p:cNvSpPr>
            <a:spLocks noGrp="1"/>
          </p:cNvSpPr>
          <p:nvPr>
            <p:ph sz="half" idx="1"/>
          </p:nvPr>
        </p:nvSpPr>
        <p:spPr>
          <a:xfrm>
            <a:off x="838200" y="2141536"/>
            <a:ext cx="6242538" cy="4351338"/>
          </a:xfrm>
        </p:spPr>
        <p:txBody>
          <a:bodyPr vert="horz" lIns="91440" tIns="45720" rIns="91440" bIns="45720" rtlCol="0" anchor="t">
            <a:noAutofit/>
          </a:bodyPr>
          <a:lstStyle/>
          <a:p>
            <a:pPr marL="0" indent="0">
              <a:buNone/>
            </a:pPr>
            <a:r>
              <a:rPr lang="nb-NO" dirty="0">
                <a:latin typeface="Calibri" panose="020F0502020204030204" pitchFamily="34" charset="0"/>
                <a:cs typeface="Calibri" panose="020F0502020204030204" pitchFamily="34" charset="0"/>
              </a:rPr>
              <a:t>Brukte hansker kastes rutinemessig i restavfall, og blir dermed ikke gjenvunnet. </a:t>
            </a:r>
          </a:p>
          <a:p>
            <a:pPr marL="0" indent="0">
              <a:buNone/>
            </a:pPr>
            <a:endParaRPr lang="nb-NO" dirty="0">
              <a:latin typeface="Calibri"/>
              <a:cs typeface="Calibri"/>
            </a:endParaRPr>
          </a:p>
          <a:p>
            <a:pPr marL="0" indent="0">
              <a:buNone/>
            </a:pPr>
            <a:r>
              <a:rPr lang="nb-NO" dirty="0">
                <a:latin typeface="Calibri"/>
                <a:cs typeface="Calibri"/>
              </a:rPr>
              <a:t>Dette gjelder også ubrukte hansker som av ulike grunner kastes (for eksempel mistes ut av hanskeboksen, ryker når de tas på, eller kastes fordi de er gått ut på dato).</a:t>
            </a:r>
          </a:p>
        </p:txBody>
      </p:sp>
      <p:pic>
        <p:nvPicPr>
          <p:cNvPr id="6" name="Plassholder for innhold 5">
            <a:extLst>
              <a:ext uri="{FF2B5EF4-FFF2-40B4-BE49-F238E27FC236}">
                <a16:creationId xmlns:a16="http://schemas.microsoft.com/office/drawing/2014/main" id="{77CDF0F7-CF4F-46F1-EFE5-0BA4E6B6032F}"/>
              </a:ext>
            </a:extLst>
          </p:cNvPr>
          <p:cNvPicPr>
            <a:picLocks noGrp="1" noChangeAspect="1"/>
          </p:cNvPicPr>
          <p:nvPr>
            <p:ph sz="half" idx="2"/>
          </p:nvPr>
        </p:nvPicPr>
        <p:blipFill rotWithShape="1">
          <a:blip r:embed="rId2"/>
          <a:srcRect r="1546"/>
          <a:stretch/>
        </p:blipFill>
        <p:spPr>
          <a:xfrm>
            <a:off x="7284245" y="560921"/>
            <a:ext cx="4139893" cy="5931953"/>
          </a:xfrm>
          <a:prstGeom prst="rect">
            <a:avLst/>
          </a:prstGeom>
          <a:ln>
            <a:noFill/>
          </a:ln>
          <a:effectLst>
            <a:outerShdw blurRad="190500" algn="tl" rotWithShape="0">
              <a:srgbClr val="000000">
                <a:alpha val="70000"/>
              </a:srgbClr>
            </a:outerShdw>
          </a:effectLst>
        </p:spPr>
      </p:pic>
      <p:pic>
        <p:nvPicPr>
          <p:cNvPr id="1026" name="Picture 2">
            <a:extLst>
              <a:ext uri="{FF2B5EF4-FFF2-40B4-BE49-F238E27FC236}">
                <a16:creationId xmlns:a16="http://schemas.microsoft.com/office/drawing/2014/main" id="{CF76DF6A-FA83-4E92-D3A0-A29572762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324" y="2840204"/>
            <a:ext cx="3864845" cy="3728021"/>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B66A580D-F921-E36C-BE94-E80551350BE9}"/>
              </a:ext>
            </a:extLst>
          </p:cNvPr>
          <p:cNvSpPr txBox="1"/>
          <p:nvPr/>
        </p:nvSpPr>
        <p:spPr>
          <a:xfrm>
            <a:off x="838200" y="1506022"/>
            <a:ext cx="6097044" cy="369332"/>
          </a:xfrm>
          <a:prstGeom prst="rect">
            <a:avLst/>
          </a:prstGeom>
          <a:noFill/>
        </p:spPr>
        <p:txBody>
          <a:bodyPr wrap="square">
            <a:spAutoFit/>
          </a:bodyPr>
          <a:lstStyle/>
          <a:p>
            <a:pPr indent="0">
              <a:buNone/>
            </a:pPr>
            <a:r>
              <a:rPr lang="nb-NO" i="1">
                <a:solidFill>
                  <a:srgbClr val="67ADD1"/>
                </a:solidFill>
                <a:latin typeface="Calibri" panose="020F0502020204030204" pitchFamily="34" charset="0"/>
                <a:ea typeface="Calibri" panose="020F0502020204030204" pitchFamily="34" charset="0"/>
                <a:cs typeface="Calibri" panose="020F0502020204030204" pitchFamily="34" charset="0"/>
              </a:rPr>
              <a:t>En stor andel av hanskene som kastes blir gjenvunnet. </a:t>
            </a:r>
          </a:p>
        </p:txBody>
      </p:sp>
    </p:spTree>
    <p:extLst>
      <p:ext uri="{BB962C8B-B14F-4D97-AF65-F5344CB8AC3E}">
        <p14:creationId xmlns:p14="http://schemas.microsoft.com/office/powerpoint/2010/main" val="34352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95FABC-6413-B14D-B9F1-6B0CF3C3A43C}"/>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8</a:t>
            </a:r>
          </a:p>
        </p:txBody>
      </p:sp>
      <p:sp>
        <p:nvSpPr>
          <p:cNvPr id="3" name="Plassholder for innhold 2">
            <a:extLst>
              <a:ext uri="{FF2B5EF4-FFF2-40B4-BE49-F238E27FC236}">
                <a16:creationId xmlns:a16="http://schemas.microsoft.com/office/drawing/2014/main" id="{8D55F2F4-3BDC-4FF3-A96A-8310EADF6ADC}"/>
              </a:ext>
            </a:extLst>
          </p:cNvPr>
          <p:cNvSpPr>
            <a:spLocks noGrp="1"/>
          </p:cNvSpPr>
          <p:nvPr>
            <p:ph idx="1"/>
          </p:nvPr>
        </p:nvSpPr>
        <p:spPr>
          <a:xfrm>
            <a:off x="838200" y="1839949"/>
            <a:ext cx="10776857" cy="1175625"/>
          </a:xfrm>
          <a:ln w="19050">
            <a:solidFill>
              <a:schemeClr val="tx2">
                <a:lumMod val="75000"/>
                <a:lumOff val="25000"/>
              </a:schemeClr>
            </a:solidFill>
          </a:ln>
        </p:spPr>
        <p:txBody>
          <a:bodyPr>
            <a:normAutofit/>
          </a:bodyPr>
          <a:lstStyle/>
          <a:p>
            <a:pPr marL="0" indent="0">
              <a:buNone/>
            </a:pPr>
            <a:r>
              <a:rPr lang="nb-NO" sz="3600" b="0" i="1">
                <a:effectLst/>
                <a:latin typeface="Calibri" panose="020F0502020204030204" pitchFamily="34" charset="0"/>
              </a:rPr>
              <a:t>Det er anbefalt å bruke doble hansker i kontakt med pasienter som er smitteisolert. </a:t>
            </a:r>
            <a:endParaRPr lang="nb-NO" sz="3600" b="0" i="1">
              <a:effectLst/>
            </a:endParaRPr>
          </a:p>
          <a:p>
            <a:endParaRPr lang="nb-NO"/>
          </a:p>
        </p:txBody>
      </p:sp>
      <p:sp>
        <p:nvSpPr>
          <p:cNvPr id="4" name="TekstSylinder 3">
            <a:extLst>
              <a:ext uri="{FF2B5EF4-FFF2-40B4-BE49-F238E27FC236}">
                <a16:creationId xmlns:a16="http://schemas.microsoft.com/office/drawing/2014/main" id="{1600F21F-9954-4A54-4332-6C652D929CBF}"/>
              </a:ext>
            </a:extLst>
          </p:cNvPr>
          <p:cNvSpPr txBox="1"/>
          <p:nvPr/>
        </p:nvSpPr>
        <p:spPr>
          <a:xfrm>
            <a:off x="4272166" y="4292378"/>
            <a:ext cx="3397295" cy="64633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3600">
                <a:solidFill>
                  <a:srgbClr val="67ADD1"/>
                </a:solidFill>
                <a:latin typeface="Brandon"/>
                <a:cs typeface="Times New Roman" panose="02020603050405020304" pitchFamily="18" charset="0"/>
              </a:rPr>
              <a:t>Sant eller usant?</a:t>
            </a:r>
          </a:p>
        </p:txBody>
      </p:sp>
    </p:spTree>
    <p:extLst>
      <p:ext uri="{BB962C8B-B14F-4D97-AF65-F5344CB8AC3E}">
        <p14:creationId xmlns:p14="http://schemas.microsoft.com/office/powerpoint/2010/main" val="3530594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966C21-4F12-D659-EF0B-53A10BAEC527}"/>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8</a:t>
            </a:r>
          </a:p>
        </p:txBody>
      </p:sp>
      <p:sp>
        <p:nvSpPr>
          <p:cNvPr id="3" name="Plassholder for innhold 2">
            <a:extLst>
              <a:ext uri="{FF2B5EF4-FFF2-40B4-BE49-F238E27FC236}">
                <a16:creationId xmlns:a16="http://schemas.microsoft.com/office/drawing/2014/main" id="{35510131-8643-AC98-D435-0A4AB1A6CF2E}"/>
              </a:ext>
            </a:extLst>
          </p:cNvPr>
          <p:cNvSpPr>
            <a:spLocks noGrp="1"/>
          </p:cNvSpPr>
          <p:nvPr>
            <p:ph idx="1"/>
          </p:nvPr>
        </p:nvSpPr>
        <p:spPr>
          <a:xfrm>
            <a:off x="838201" y="2195739"/>
            <a:ext cx="6992814" cy="3634537"/>
          </a:xfrm>
        </p:spPr>
        <p:txBody>
          <a:bodyPr vert="horz" lIns="91440" tIns="45720" rIns="91440" bIns="45720" rtlCol="0" anchor="t">
            <a:normAutofit fontScale="25000" lnSpcReduction="20000"/>
          </a:bodyPr>
          <a:lstStyle/>
          <a:p>
            <a:pPr marL="0" indent="0">
              <a:buNone/>
            </a:pPr>
            <a:r>
              <a:rPr lang="nb-NO" sz="11200" dirty="0">
                <a:latin typeface="Calibri" panose="020F0502020204030204" pitchFamily="34" charset="0"/>
                <a:ea typeface="Calibri" panose="020F0502020204030204" pitchFamily="34" charset="0"/>
                <a:cs typeface="Calibri" panose="020F0502020204030204" pitchFamily="34" charset="0"/>
              </a:rPr>
              <a:t>Doble hansker er ikke nødvendig eller anbefalt ved kontakt med pasienter på smitteisolat. </a:t>
            </a:r>
          </a:p>
          <a:p>
            <a:pPr marL="0" indent="0">
              <a:buNone/>
            </a:pPr>
            <a:endParaRPr lang="nb-NO" sz="1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b-NO" sz="11200" dirty="0">
                <a:latin typeface="Calibri" panose="020F0502020204030204" pitchFamily="34" charset="0"/>
                <a:ea typeface="Calibri" panose="020F0502020204030204" pitchFamily="34" charset="0"/>
                <a:cs typeface="Calibri" panose="020F0502020204030204" pitchFamily="34" charset="0"/>
              </a:rPr>
              <a:t>Benytt hansker kun når det er anbefalt også på smitteisolat. </a:t>
            </a:r>
          </a:p>
          <a:p>
            <a:pPr marL="0" indent="0">
              <a:buNone/>
            </a:pPr>
            <a:endParaRPr lang="nb-NO" sz="1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b-NO" sz="11200" dirty="0">
                <a:latin typeface="Calibri" panose="020F0502020204030204" pitchFamily="34" charset="0"/>
                <a:ea typeface="Calibri" panose="020F0502020204030204" pitchFamily="34" charset="0"/>
                <a:cs typeface="Calibri" panose="020F0502020204030204" pitchFamily="34" charset="0"/>
              </a:rPr>
              <a:t>Behov for hanskeskift og håndhygiene er det samme på isolat som ved annen pleie (gjelder ikke ved smitterisikogruppe 4).</a:t>
            </a:r>
          </a:p>
          <a:p>
            <a:pPr marL="0" indent="0">
              <a:buNone/>
            </a:pPr>
            <a:endParaRPr lang="nb-NO" sz="9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b-NO" sz="6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b-NO" sz="4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b-NO"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nb-NO" dirty="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9C9E143B-565C-7B30-7797-A03EA03AB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833" y="1604823"/>
            <a:ext cx="4675033" cy="3819117"/>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C76662F4-63A7-9749-E32F-5EFA8E6A1231}"/>
              </a:ext>
            </a:extLst>
          </p:cNvPr>
          <p:cNvSpPr txBox="1"/>
          <p:nvPr/>
        </p:nvSpPr>
        <p:spPr>
          <a:xfrm>
            <a:off x="838199" y="1506022"/>
            <a:ext cx="10128337" cy="369332"/>
          </a:xfrm>
          <a:prstGeom prst="rect">
            <a:avLst/>
          </a:prstGeom>
          <a:noFill/>
        </p:spPr>
        <p:txBody>
          <a:bodyPr wrap="square">
            <a:spAutoFit/>
          </a:bodyPr>
          <a:lstStyle/>
          <a:p>
            <a:r>
              <a:rPr lang="nb-NO" i="1">
                <a:solidFill>
                  <a:srgbClr val="67ADD1"/>
                </a:solidFill>
                <a:latin typeface="Calibri" panose="020F0502020204030204" pitchFamily="34" charset="0"/>
                <a:ea typeface="Calibri" panose="020F0502020204030204" pitchFamily="34" charset="0"/>
                <a:cs typeface="Calibri" panose="020F0502020204030204" pitchFamily="34" charset="0"/>
              </a:rPr>
              <a:t>Det er anbefalt å bruke doble hansker i kontakt med pasienter som er smitteisolert. </a:t>
            </a:r>
          </a:p>
        </p:txBody>
      </p:sp>
      <p:pic>
        <p:nvPicPr>
          <p:cNvPr id="5" name="Bilde 4">
            <a:extLst>
              <a:ext uri="{FF2B5EF4-FFF2-40B4-BE49-F238E27FC236}">
                <a16:creationId xmlns:a16="http://schemas.microsoft.com/office/drawing/2014/main" id="{4E0DAE12-42BC-93C8-9EC4-3FEA417D0E0B}"/>
              </a:ext>
            </a:extLst>
          </p:cNvPr>
          <p:cNvPicPr>
            <a:picLocks noChangeAspect="1"/>
          </p:cNvPicPr>
          <p:nvPr/>
        </p:nvPicPr>
        <p:blipFill>
          <a:blip r:embed="rId3"/>
          <a:stretch>
            <a:fillRect/>
          </a:stretch>
        </p:blipFill>
        <p:spPr>
          <a:xfrm>
            <a:off x="8026400" y="1663310"/>
            <a:ext cx="4966871" cy="4829565"/>
          </a:xfrm>
          <a:prstGeom prst="rect">
            <a:avLst/>
          </a:prstGeom>
        </p:spPr>
      </p:pic>
      <p:pic>
        <p:nvPicPr>
          <p:cNvPr id="6" name="Bilde 5">
            <a:extLst>
              <a:ext uri="{FF2B5EF4-FFF2-40B4-BE49-F238E27FC236}">
                <a16:creationId xmlns:a16="http://schemas.microsoft.com/office/drawing/2014/main" id="{AA9D43E1-A056-E29E-69C5-5F0812AF9B8E}"/>
              </a:ext>
            </a:extLst>
          </p:cNvPr>
          <p:cNvPicPr>
            <a:picLocks noChangeAspect="1"/>
          </p:cNvPicPr>
          <p:nvPr/>
        </p:nvPicPr>
        <p:blipFill>
          <a:blip r:embed="rId4"/>
          <a:stretch>
            <a:fillRect/>
          </a:stretch>
        </p:blipFill>
        <p:spPr>
          <a:xfrm>
            <a:off x="11042238" y="5830276"/>
            <a:ext cx="908383" cy="548688"/>
          </a:xfrm>
          <a:prstGeom prst="rect">
            <a:avLst/>
          </a:prstGeom>
        </p:spPr>
      </p:pic>
    </p:spTree>
    <p:extLst>
      <p:ext uri="{BB962C8B-B14F-4D97-AF65-F5344CB8AC3E}">
        <p14:creationId xmlns:p14="http://schemas.microsoft.com/office/powerpoint/2010/main" val="58108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FF7678-0868-E6ED-94C2-14BEF79427C6}"/>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9</a:t>
            </a:r>
          </a:p>
        </p:txBody>
      </p:sp>
      <p:sp>
        <p:nvSpPr>
          <p:cNvPr id="3" name="Plassholder for innhold 2">
            <a:extLst>
              <a:ext uri="{FF2B5EF4-FFF2-40B4-BE49-F238E27FC236}">
                <a16:creationId xmlns:a16="http://schemas.microsoft.com/office/drawing/2014/main" id="{7CA7EC5F-1387-3EC1-4813-4592652F8CD3}"/>
              </a:ext>
            </a:extLst>
          </p:cNvPr>
          <p:cNvSpPr>
            <a:spLocks noGrp="1"/>
          </p:cNvSpPr>
          <p:nvPr>
            <p:ph idx="1"/>
          </p:nvPr>
        </p:nvSpPr>
        <p:spPr>
          <a:xfrm>
            <a:off x="838200" y="1825624"/>
            <a:ext cx="10515599" cy="1228861"/>
          </a:xfrm>
          <a:ln w="19050">
            <a:solidFill>
              <a:schemeClr val="tx2">
                <a:lumMod val="75000"/>
                <a:lumOff val="25000"/>
              </a:schemeClr>
            </a:solidFill>
          </a:ln>
        </p:spPr>
        <p:txBody>
          <a:bodyPr>
            <a:normAutofit/>
          </a:bodyPr>
          <a:lstStyle/>
          <a:p>
            <a:pPr marL="0" indent="0">
              <a:buNone/>
            </a:pPr>
            <a:r>
              <a:rPr lang="nb-NO" sz="3600" b="0" i="1">
                <a:effectLst/>
                <a:latin typeface="Calibri" panose="020F0502020204030204" pitchFamily="34" charset="0"/>
              </a:rPr>
              <a:t>Tar du ikke av hanskene etter uren oppgave, før ny oppgave, risikerer du å spre smitte i miljøet. </a:t>
            </a:r>
          </a:p>
          <a:p>
            <a:pPr marL="0" indent="0">
              <a:buNone/>
            </a:pPr>
            <a:endParaRPr lang="nb-NO" sz="3000" b="0" i="1">
              <a:effectLst/>
              <a:latin typeface="Calibri" panose="020F0502020204030204" pitchFamily="34" charset="0"/>
            </a:endParaRPr>
          </a:p>
          <a:p>
            <a:pPr marL="0" indent="0">
              <a:buNone/>
            </a:pPr>
            <a:endParaRPr lang="nb-NO" sz="2800" b="0" i="1">
              <a:effectLst/>
              <a:latin typeface="Calibri" panose="020F0502020204030204" pitchFamily="34" charset="0"/>
            </a:endParaRPr>
          </a:p>
          <a:p>
            <a:pPr marL="0" indent="0">
              <a:buNone/>
            </a:pPr>
            <a:endParaRPr lang="nb-NO" sz="4800" b="0" i="1">
              <a:effectLst/>
            </a:endParaRPr>
          </a:p>
          <a:p>
            <a:endParaRPr lang="nb-NO"/>
          </a:p>
        </p:txBody>
      </p:sp>
      <p:sp>
        <p:nvSpPr>
          <p:cNvPr id="4" name="TekstSylinder 3">
            <a:extLst>
              <a:ext uri="{FF2B5EF4-FFF2-40B4-BE49-F238E27FC236}">
                <a16:creationId xmlns:a16="http://schemas.microsoft.com/office/drawing/2014/main" id="{1600F21F-9954-4A54-4332-6C652D929CBF}"/>
              </a:ext>
            </a:extLst>
          </p:cNvPr>
          <p:cNvSpPr txBox="1"/>
          <p:nvPr/>
        </p:nvSpPr>
        <p:spPr>
          <a:xfrm>
            <a:off x="4288495" y="4386946"/>
            <a:ext cx="3397295" cy="64633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3600">
                <a:solidFill>
                  <a:srgbClr val="67ADD1"/>
                </a:solidFill>
                <a:latin typeface="Brandon"/>
                <a:cs typeface="Times New Roman" panose="02020603050405020304" pitchFamily="18" charset="0"/>
              </a:rPr>
              <a:t>Sant eller usant?</a:t>
            </a:r>
          </a:p>
        </p:txBody>
      </p:sp>
    </p:spTree>
    <p:extLst>
      <p:ext uri="{BB962C8B-B14F-4D97-AF65-F5344CB8AC3E}">
        <p14:creationId xmlns:p14="http://schemas.microsoft.com/office/powerpoint/2010/main" val="288733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BD0C7-C808-55A0-8706-888ECCD205C7}"/>
              </a:ext>
            </a:extLst>
          </p:cNvPr>
          <p:cNvSpPr>
            <a:spLocks noGrp="1"/>
          </p:cNvSpPr>
          <p:nvPr>
            <p:ph type="title"/>
          </p:nvPr>
        </p:nvSpPr>
        <p:spPr>
          <a:xfrm>
            <a:off x="661737" y="687656"/>
            <a:ext cx="10858500" cy="705642"/>
          </a:xfrm>
        </p:spPr>
        <p:txBody>
          <a:bodyPr/>
          <a:lstStyle/>
          <a:p>
            <a:r>
              <a:rPr lang="nb-NO">
                <a:latin typeface="Calibri" panose="020F0502020204030204" pitchFamily="34" charset="0"/>
                <a:ea typeface="Calibri" panose="020F0502020204030204" pitchFamily="34" charset="0"/>
                <a:cs typeface="Calibri" panose="020F0502020204030204" pitchFamily="34" charset="0"/>
              </a:rPr>
              <a:t>Om bruk av presentasjonen </a:t>
            </a:r>
          </a:p>
        </p:txBody>
      </p:sp>
      <p:sp>
        <p:nvSpPr>
          <p:cNvPr id="3" name="Plassholder for tekst 2">
            <a:extLst>
              <a:ext uri="{FF2B5EF4-FFF2-40B4-BE49-F238E27FC236}">
                <a16:creationId xmlns:a16="http://schemas.microsoft.com/office/drawing/2014/main" id="{EA2DDFA5-882D-DE4C-6C92-CA7CD6680F34}"/>
              </a:ext>
            </a:extLst>
          </p:cNvPr>
          <p:cNvSpPr>
            <a:spLocks noGrp="1"/>
          </p:cNvSpPr>
          <p:nvPr>
            <p:ph type="body" sz="quarter" idx="11"/>
          </p:nvPr>
        </p:nvSpPr>
        <p:spPr>
          <a:xfrm>
            <a:off x="3462190" y="5542421"/>
            <a:ext cx="10858500" cy="423242"/>
          </a:xfrm>
        </p:spPr>
        <p:txBody>
          <a:bodyPr/>
          <a:lstStyle/>
          <a:p>
            <a:r>
              <a:rPr lang="nb-NO" b="1"/>
              <a:t>Denne siden bør fjernes før bruk</a:t>
            </a:r>
          </a:p>
        </p:txBody>
      </p:sp>
      <p:sp>
        <p:nvSpPr>
          <p:cNvPr id="4" name="Plassholder for tekst 3">
            <a:extLst>
              <a:ext uri="{FF2B5EF4-FFF2-40B4-BE49-F238E27FC236}">
                <a16:creationId xmlns:a16="http://schemas.microsoft.com/office/drawing/2014/main" id="{5116EE15-E816-4312-BC24-C6D5C658DA93}"/>
              </a:ext>
            </a:extLst>
          </p:cNvPr>
          <p:cNvSpPr>
            <a:spLocks noGrp="1"/>
          </p:cNvSpPr>
          <p:nvPr>
            <p:ph type="body" sz="quarter" idx="10"/>
          </p:nvPr>
        </p:nvSpPr>
        <p:spPr>
          <a:xfrm>
            <a:off x="661737" y="1664631"/>
            <a:ext cx="10858500" cy="4301032"/>
          </a:xfrm>
        </p:spPr>
        <p:txBody>
          <a:bodyPr/>
          <a:lstStyle/>
          <a:p>
            <a:pPr>
              <a:buClr>
                <a:srgbClr val="0070C0"/>
              </a:buClr>
            </a:pPr>
            <a:r>
              <a:rPr lang="nb-NO"/>
              <a:t>Det er ikke anledning til å redigere i denne presentasjonen før fremvisning (med unntak av å slette denne siden). </a:t>
            </a:r>
          </a:p>
          <a:p>
            <a:pPr>
              <a:buClr>
                <a:srgbClr val="0070C0"/>
              </a:buClr>
            </a:pPr>
            <a:r>
              <a:rPr lang="nb-NO"/>
              <a:t>Man kan imidlertid ta hele eller deler av innholdet over i andre maler. Illustrasjoner eid av FHI kan flyttes over og benyttes (de kan ikke endres på), men de må da krediteres FHI. Bilder fra for eksempel </a:t>
            </a:r>
            <a:r>
              <a:rPr lang="nb-NO" err="1"/>
              <a:t>Colourbox</a:t>
            </a:r>
            <a:r>
              <a:rPr lang="nb-NO"/>
              <a:t> eller andre bildetjenester kan ikke gjenbrukes i andre presentasjoner/maler. </a:t>
            </a:r>
          </a:p>
          <a:p>
            <a:endParaRPr lang="nb-NO"/>
          </a:p>
          <a:p>
            <a:endParaRPr lang="nb-NO"/>
          </a:p>
        </p:txBody>
      </p:sp>
    </p:spTree>
    <p:extLst>
      <p:ext uri="{BB962C8B-B14F-4D97-AF65-F5344CB8AC3E}">
        <p14:creationId xmlns:p14="http://schemas.microsoft.com/office/powerpoint/2010/main" val="230268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4ADDB8-2DF0-4876-1DC3-86FFE1088C51}"/>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9</a:t>
            </a:r>
          </a:p>
        </p:txBody>
      </p:sp>
      <p:sp>
        <p:nvSpPr>
          <p:cNvPr id="3" name="Plassholder for innhold 2">
            <a:extLst>
              <a:ext uri="{FF2B5EF4-FFF2-40B4-BE49-F238E27FC236}">
                <a16:creationId xmlns:a16="http://schemas.microsoft.com/office/drawing/2014/main" id="{BB78364C-0323-A140-69FA-25EAA986C8D7}"/>
              </a:ext>
            </a:extLst>
          </p:cNvPr>
          <p:cNvSpPr>
            <a:spLocks noGrp="1"/>
          </p:cNvSpPr>
          <p:nvPr>
            <p:ph idx="1"/>
          </p:nvPr>
        </p:nvSpPr>
        <p:spPr>
          <a:xfrm>
            <a:off x="955351" y="2283788"/>
            <a:ext cx="7187119" cy="3723405"/>
          </a:xfrm>
        </p:spPr>
        <p:txBody>
          <a:bodyPr vert="horz" lIns="91440" tIns="45720" rIns="91440" bIns="45720" rtlCol="0" anchor="t">
            <a:noAutofit/>
          </a:bodyPr>
          <a:lstStyle/>
          <a:p>
            <a:pPr marL="0" indent="0">
              <a:buNone/>
            </a:pPr>
            <a:r>
              <a:rPr lang="nb-NO">
                <a:latin typeface="Calibri"/>
                <a:cs typeface="Calibri"/>
              </a:rPr>
              <a:t>Et stort problem ved bruk av hansker er at de ikke tas av til rett tid, men at en arbeider videre med de samme hanskene fra urene oppgaver/områder til rene oppgaver/områder, uten at håndhygiene blir utført.</a:t>
            </a:r>
          </a:p>
          <a:p>
            <a:pPr marL="0" indent="0">
              <a:buNone/>
            </a:pPr>
            <a:endParaRPr lang="nb-NO">
              <a:latin typeface="Calibri"/>
              <a:cs typeface="Calibri"/>
            </a:endParaRPr>
          </a:p>
          <a:p>
            <a:pPr marL="0" indent="0">
              <a:buNone/>
            </a:pPr>
            <a:r>
              <a:rPr lang="nb-NO">
                <a:latin typeface="Calibri"/>
                <a:cs typeface="Calibri"/>
              </a:rPr>
              <a:t>Benyttes hansker på denne måten risikerer man å forurense rene områder og spre smitte i stedet for å redusere smittespredning.</a:t>
            </a:r>
          </a:p>
        </p:txBody>
      </p:sp>
      <p:sp>
        <p:nvSpPr>
          <p:cNvPr id="4" name="TekstSylinder 4">
            <a:extLst>
              <a:ext uri="{FF2B5EF4-FFF2-40B4-BE49-F238E27FC236}">
                <a16:creationId xmlns:a16="http://schemas.microsoft.com/office/drawing/2014/main" id="{C82898B5-7AD1-9362-A05C-013DE5DFBD31}"/>
              </a:ext>
            </a:extLst>
          </p:cNvPr>
          <p:cNvSpPr txBox="1"/>
          <p:nvPr/>
        </p:nvSpPr>
        <p:spPr>
          <a:xfrm rot="19914114">
            <a:off x="2520586" y="2239827"/>
            <a:ext cx="4271649" cy="144655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800">
                <a:solidFill>
                  <a:srgbClr val="00B050"/>
                </a:solidFill>
                <a:latin typeface="Berlin Sans FB" panose="020E0602020502020306" pitchFamily="34" charset="0"/>
              </a:rPr>
              <a:t>SANT</a:t>
            </a:r>
          </a:p>
        </p:txBody>
      </p:sp>
      <p:pic>
        <p:nvPicPr>
          <p:cNvPr id="5" name="Bilde 4">
            <a:extLst>
              <a:ext uri="{FF2B5EF4-FFF2-40B4-BE49-F238E27FC236}">
                <a16:creationId xmlns:a16="http://schemas.microsoft.com/office/drawing/2014/main" id="{60315419-BA6C-EC98-E8FF-8639067F85AE}"/>
              </a:ext>
            </a:extLst>
          </p:cNvPr>
          <p:cNvPicPr>
            <a:picLocks noChangeAspect="1"/>
          </p:cNvPicPr>
          <p:nvPr/>
        </p:nvPicPr>
        <p:blipFill>
          <a:blip r:embed="rId2"/>
          <a:stretch>
            <a:fillRect/>
          </a:stretch>
        </p:blipFill>
        <p:spPr>
          <a:xfrm>
            <a:off x="8033055" y="2116302"/>
            <a:ext cx="4105283" cy="2911018"/>
          </a:xfrm>
          <a:prstGeom prst="rect">
            <a:avLst/>
          </a:prstGeom>
        </p:spPr>
      </p:pic>
      <p:sp>
        <p:nvSpPr>
          <p:cNvPr id="7" name="TekstSylinder 6">
            <a:extLst>
              <a:ext uri="{FF2B5EF4-FFF2-40B4-BE49-F238E27FC236}">
                <a16:creationId xmlns:a16="http://schemas.microsoft.com/office/drawing/2014/main" id="{6A92CB25-883A-6827-99E9-82EB4F0A93F0}"/>
              </a:ext>
            </a:extLst>
          </p:cNvPr>
          <p:cNvSpPr txBox="1"/>
          <p:nvPr/>
        </p:nvSpPr>
        <p:spPr>
          <a:xfrm>
            <a:off x="845936" y="1506022"/>
            <a:ext cx="10648689" cy="369332"/>
          </a:xfrm>
          <a:prstGeom prst="rect">
            <a:avLst/>
          </a:prstGeom>
          <a:noFill/>
        </p:spPr>
        <p:txBody>
          <a:bodyPr wrap="square">
            <a:spAutoFit/>
          </a:bodyPr>
          <a:lstStyle/>
          <a:p>
            <a:pPr indent="0">
              <a:buNone/>
            </a:pPr>
            <a:r>
              <a:rPr lang="nb-NO" i="1">
                <a:solidFill>
                  <a:srgbClr val="67ADD1"/>
                </a:solidFill>
                <a:latin typeface="Calibri" panose="020F0502020204030204" pitchFamily="34" charset="0"/>
                <a:ea typeface="Calibri" panose="020F0502020204030204" pitchFamily="34" charset="0"/>
                <a:cs typeface="Calibri" panose="020F0502020204030204" pitchFamily="34" charset="0"/>
              </a:rPr>
              <a:t>Tar du ikke av hanskene etter uren oppgave, før ny oppgave, risikerer du å spre smitte i miljøet. </a:t>
            </a:r>
          </a:p>
        </p:txBody>
      </p:sp>
    </p:spTree>
    <p:extLst>
      <p:ext uri="{BB962C8B-B14F-4D97-AF65-F5344CB8AC3E}">
        <p14:creationId xmlns:p14="http://schemas.microsoft.com/office/powerpoint/2010/main" val="49668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525D3B-1A86-4FC1-E934-067CC98BF7EF}"/>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10</a:t>
            </a:r>
          </a:p>
        </p:txBody>
      </p:sp>
      <p:sp>
        <p:nvSpPr>
          <p:cNvPr id="4" name="TekstSylinder 3">
            <a:extLst>
              <a:ext uri="{FF2B5EF4-FFF2-40B4-BE49-F238E27FC236}">
                <a16:creationId xmlns:a16="http://schemas.microsoft.com/office/drawing/2014/main" id="{1600F21F-9954-4A54-4332-6C652D929CBF}"/>
              </a:ext>
            </a:extLst>
          </p:cNvPr>
          <p:cNvSpPr txBox="1"/>
          <p:nvPr/>
        </p:nvSpPr>
        <p:spPr>
          <a:xfrm>
            <a:off x="4424566" y="4183521"/>
            <a:ext cx="3397295" cy="64633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3600">
                <a:solidFill>
                  <a:srgbClr val="67ADD1"/>
                </a:solidFill>
                <a:latin typeface="Brandon"/>
                <a:cs typeface="Times New Roman" panose="02020603050405020304" pitchFamily="18" charset="0"/>
              </a:rPr>
              <a:t>Sant eller usant?</a:t>
            </a:r>
          </a:p>
        </p:txBody>
      </p:sp>
      <p:sp>
        <p:nvSpPr>
          <p:cNvPr id="6" name="TekstSylinder 3">
            <a:extLst>
              <a:ext uri="{FF2B5EF4-FFF2-40B4-BE49-F238E27FC236}">
                <a16:creationId xmlns:a16="http://schemas.microsoft.com/office/drawing/2014/main" id="{1600F21F-9954-4A54-4332-6C652D929CBF}"/>
              </a:ext>
            </a:extLst>
          </p:cNvPr>
          <p:cNvSpPr txBox="1"/>
          <p:nvPr/>
        </p:nvSpPr>
        <p:spPr>
          <a:xfrm>
            <a:off x="834739" y="2068453"/>
            <a:ext cx="9900459" cy="1200329"/>
          </a:xfrm>
          <a:prstGeom prst="rect">
            <a:avLst/>
          </a:prstGeom>
          <a:noFill/>
          <a:ln w="19050">
            <a:solidFill>
              <a:schemeClr val="tx2">
                <a:lumMod val="75000"/>
                <a:lumOff val="25000"/>
              </a:schemeClr>
            </a:solidFill>
          </a:ln>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nb-NO" sz="3600" b="0" i="1">
                <a:effectLst/>
                <a:latin typeface="Calibri" panose="020F0502020204030204" pitchFamily="34" charset="0"/>
              </a:rPr>
              <a:t>Det er lett å forurense hendene når hansker tas av.</a:t>
            </a:r>
          </a:p>
          <a:p>
            <a:pPr marL="0" indent="0">
              <a:buNone/>
            </a:pPr>
            <a:r>
              <a:rPr lang="nb-NO" sz="3600" b="0" i="1">
                <a:effectLst/>
                <a:latin typeface="Calibri" panose="020F0502020204030204" pitchFamily="34" charset="0"/>
              </a:rPr>
              <a:t> </a:t>
            </a:r>
            <a:endParaRPr lang="nb-NO" sz="6000" b="0" i="1">
              <a:effectLst/>
            </a:endParaRPr>
          </a:p>
        </p:txBody>
      </p:sp>
    </p:spTree>
    <p:extLst>
      <p:ext uri="{BB962C8B-B14F-4D97-AF65-F5344CB8AC3E}">
        <p14:creationId xmlns:p14="http://schemas.microsoft.com/office/powerpoint/2010/main" val="3413032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4270FC-0D9C-8360-0BC3-95ED51E49D40}"/>
              </a:ext>
            </a:extLst>
          </p:cNvPr>
          <p:cNvSpPr>
            <a:spLocks noGrp="1"/>
          </p:cNvSpPr>
          <p:nvPr>
            <p:ph type="title"/>
          </p:nvPr>
        </p:nvSpPr>
        <p:spPr>
          <a:xfrm>
            <a:off x="769307" y="317561"/>
            <a:ext cx="10515600" cy="1325563"/>
          </a:xfrm>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10</a:t>
            </a:r>
          </a:p>
        </p:txBody>
      </p:sp>
      <p:sp>
        <p:nvSpPr>
          <p:cNvPr id="3" name="Plassholder for innhold 2">
            <a:extLst>
              <a:ext uri="{FF2B5EF4-FFF2-40B4-BE49-F238E27FC236}">
                <a16:creationId xmlns:a16="http://schemas.microsoft.com/office/drawing/2014/main" id="{A968F0F5-932B-D920-2559-743307D5016F}"/>
              </a:ext>
            </a:extLst>
          </p:cNvPr>
          <p:cNvSpPr>
            <a:spLocks noGrp="1"/>
          </p:cNvSpPr>
          <p:nvPr>
            <p:ph idx="1"/>
          </p:nvPr>
        </p:nvSpPr>
        <p:spPr>
          <a:xfrm>
            <a:off x="838200" y="2053275"/>
            <a:ext cx="10515600" cy="1042014"/>
          </a:xfrm>
        </p:spPr>
        <p:txBody>
          <a:bodyPr>
            <a:noAutofit/>
          </a:bodyPr>
          <a:lstStyle/>
          <a:p>
            <a:pPr marL="0" indent="0">
              <a:buNone/>
            </a:pPr>
            <a:r>
              <a:rPr lang="nb-NO" sz="2400">
                <a:latin typeface="Calibri" panose="020F0502020204030204" pitchFamily="34" charset="0"/>
                <a:ea typeface="Calibri" panose="020F0502020204030204" pitchFamily="34" charset="0"/>
                <a:cs typeface="Calibri" panose="020F0502020204030204" pitchFamily="34" charset="0"/>
              </a:rPr>
              <a:t>Hender og håndledd kan lett forurenses ved at de berører hanskens ytterside når hanskene tas av. </a:t>
            </a:r>
            <a:r>
              <a:rPr lang="nb-NO" sz="2400" b="0" i="0" u="none" strike="noStrike">
                <a:solidFill>
                  <a:srgbClr val="222222"/>
                </a:solidFill>
                <a:effectLst/>
                <a:latin typeface="Calibri" panose="020F0502020204030204" pitchFamily="34" charset="0"/>
                <a:ea typeface="Calibri" panose="020F0502020204030204" pitchFamily="34" charset="0"/>
                <a:cs typeface="Calibri" panose="020F0502020204030204" pitchFamily="34" charset="0"/>
              </a:rPr>
              <a:t>Opptil 30% av helsepersonell har smittestoffer på hendene etter pasientkontakt, selv om de har benyttet hansker. </a:t>
            </a:r>
            <a:endParaRPr lang="nb-NO" sz="2400">
              <a:latin typeface="Calibri" panose="020F0502020204030204" pitchFamily="34" charset="0"/>
              <a:ea typeface="Calibri" panose="020F0502020204030204" pitchFamily="34" charset="0"/>
              <a:cs typeface="Calibri" panose="020F0502020204030204" pitchFamily="34" charset="0"/>
            </a:endParaRPr>
          </a:p>
        </p:txBody>
      </p:sp>
      <p:pic>
        <p:nvPicPr>
          <p:cNvPr id="5" name="Bilde 4">
            <a:extLst>
              <a:ext uri="{FF2B5EF4-FFF2-40B4-BE49-F238E27FC236}">
                <a16:creationId xmlns:a16="http://schemas.microsoft.com/office/drawing/2014/main" id="{349D6696-1F12-178B-3698-BA1974BB59AE}"/>
              </a:ext>
            </a:extLst>
          </p:cNvPr>
          <p:cNvPicPr>
            <a:picLocks noChangeAspect="1"/>
          </p:cNvPicPr>
          <p:nvPr/>
        </p:nvPicPr>
        <p:blipFill rotWithShape="1">
          <a:blip r:embed="rId2"/>
          <a:srcRect b="18831"/>
          <a:stretch/>
        </p:blipFill>
        <p:spPr>
          <a:xfrm>
            <a:off x="3032369" y="4054593"/>
            <a:ext cx="6100817" cy="2575400"/>
          </a:xfrm>
          <a:prstGeom prst="rect">
            <a:avLst/>
          </a:prstGeom>
        </p:spPr>
      </p:pic>
      <p:sp>
        <p:nvSpPr>
          <p:cNvPr id="6" name="TekstSylinder 4">
            <a:extLst>
              <a:ext uri="{FF2B5EF4-FFF2-40B4-BE49-F238E27FC236}">
                <a16:creationId xmlns:a16="http://schemas.microsoft.com/office/drawing/2014/main" id="{5DAE0D97-FEE1-01E2-C2F6-886FEA86638D}"/>
              </a:ext>
            </a:extLst>
          </p:cNvPr>
          <p:cNvSpPr txBox="1"/>
          <p:nvPr/>
        </p:nvSpPr>
        <p:spPr>
          <a:xfrm rot="19914114">
            <a:off x="4246458" y="2817720"/>
            <a:ext cx="4271649" cy="144655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800">
                <a:solidFill>
                  <a:srgbClr val="00B050"/>
                </a:solidFill>
                <a:latin typeface="Berlin Sans FB" panose="020E0602020502020306" pitchFamily="34" charset="0"/>
              </a:rPr>
              <a:t>SANT</a:t>
            </a:r>
          </a:p>
        </p:txBody>
      </p:sp>
      <p:sp>
        <p:nvSpPr>
          <p:cNvPr id="4" name="TekstSylinder 3">
            <a:extLst>
              <a:ext uri="{FF2B5EF4-FFF2-40B4-BE49-F238E27FC236}">
                <a16:creationId xmlns:a16="http://schemas.microsoft.com/office/drawing/2014/main" id="{ADAEAEE3-EDE9-913B-CAAC-076311ABC892}"/>
              </a:ext>
            </a:extLst>
          </p:cNvPr>
          <p:cNvSpPr txBox="1"/>
          <p:nvPr/>
        </p:nvSpPr>
        <p:spPr>
          <a:xfrm>
            <a:off x="838200" y="1527695"/>
            <a:ext cx="10648689" cy="369332"/>
          </a:xfrm>
          <a:prstGeom prst="rect">
            <a:avLst/>
          </a:prstGeom>
          <a:noFill/>
        </p:spPr>
        <p:txBody>
          <a:bodyPr wrap="square">
            <a:spAutoFit/>
          </a:bodyPr>
          <a:lstStyle/>
          <a:p>
            <a:r>
              <a:rPr lang="nb-NO" i="1">
                <a:solidFill>
                  <a:srgbClr val="67ADD1"/>
                </a:solidFill>
                <a:latin typeface="Calibri" panose="020F0502020204030204" pitchFamily="34" charset="0"/>
                <a:ea typeface="Calibri" panose="020F0502020204030204" pitchFamily="34" charset="0"/>
                <a:cs typeface="Calibri" panose="020F0502020204030204" pitchFamily="34" charset="0"/>
              </a:rPr>
              <a:t>Det er lett å forurense hendene når hansker tas av.</a:t>
            </a:r>
          </a:p>
        </p:txBody>
      </p:sp>
    </p:spTree>
    <p:extLst>
      <p:ext uri="{BB962C8B-B14F-4D97-AF65-F5344CB8AC3E}">
        <p14:creationId xmlns:p14="http://schemas.microsoft.com/office/powerpoint/2010/main" val="3963319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C5B5E6C4-CCB6-AFA8-763C-0FA38C73C2C5}"/>
              </a:ext>
            </a:extLst>
          </p:cNvPr>
          <p:cNvSpPr txBox="1"/>
          <p:nvPr/>
        </p:nvSpPr>
        <p:spPr>
          <a:xfrm>
            <a:off x="1040859" y="573932"/>
            <a:ext cx="10544783" cy="1311128"/>
          </a:xfrm>
          <a:prstGeom prst="rect">
            <a:avLst/>
          </a:prstGeom>
          <a:noFill/>
        </p:spPr>
        <p:txBody>
          <a:bodyPr wrap="square" rtlCol="0">
            <a:spAutoFit/>
          </a:bodyPr>
          <a:lstStyle/>
          <a:p>
            <a:pPr>
              <a:lnSpc>
                <a:spcPct val="90000"/>
              </a:lnSpc>
              <a:spcBef>
                <a:spcPct val="0"/>
              </a:spcBef>
            </a:pPr>
            <a:r>
              <a:rPr lang="nb-NO" sz="4400">
                <a:latin typeface="Calibri" panose="020F0502020204030204" pitchFamily="34" charset="0"/>
                <a:ea typeface="Calibri" panose="020F0502020204030204" pitchFamily="34" charset="0"/>
                <a:cs typeface="Calibri" panose="020F0502020204030204" pitchFamily="34" charset="0"/>
              </a:rPr>
              <a:t>Har du spørsmål om håndhygiene og hanskebruk?</a:t>
            </a:r>
          </a:p>
        </p:txBody>
      </p:sp>
      <p:sp>
        <p:nvSpPr>
          <p:cNvPr id="6" name="TekstSylinder 5">
            <a:extLst>
              <a:ext uri="{FF2B5EF4-FFF2-40B4-BE49-F238E27FC236}">
                <a16:creationId xmlns:a16="http://schemas.microsoft.com/office/drawing/2014/main" id="{822259A7-CF60-53F1-C6D4-112F4A64755E}"/>
              </a:ext>
            </a:extLst>
          </p:cNvPr>
          <p:cNvSpPr txBox="1"/>
          <p:nvPr/>
        </p:nvSpPr>
        <p:spPr>
          <a:xfrm>
            <a:off x="1040859" y="2281806"/>
            <a:ext cx="3733101" cy="2062103"/>
          </a:xfrm>
          <a:prstGeom prst="rect">
            <a:avLst/>
          </a:prstGeom>
          <a:noFill/>
        </p:spPr>
        <p:txBody>
          <a:bodyPr wrap="square" rtlCol="0">
            <a:spAutoFit/>
          </a:bodyPr>
          <a:lstStyle/>
          <a:p>
            <a:pPr algn="ctr"/>
            <a:endParaRPr lang="nb-NO"/>
          </a:p>
          <a:p>
            <a:r>
              <a:rPr lang="nb-NO" sz="2000">
                <a:solidFill>
                  <a:srgbClr val="67ADD1"/>
                </a:solidFill>
                <a:latin typeface="Brandon"/>
                <a:cs typeface="Times New Roman" panose="02020603050405020304" pitchFamily="18" charset="0"/>
              </a:rPr>
              <a:t>Les mer på temasiden:</a:t>
            </a:r>
          </a:p>
          <a:p>
            <a:endParaRPr lang="nb-NO" sz="2000">
              <a:solidFill>
                <a:srgbClr val="67ADD1"/>
              </a:solidFill>
              <a:latin typeface="Brandon"/>
              <a:cs typeface="Times New Roman" panose="02020603050405020304" pitchFamily="18" charset="0"/>
            </a:endParaRPr>
          </a:p>
          <a:p>
            <a:r>
              <a:rPr lang="nb-NO" sz="2000">
                <a:solidFill>
                  <a:srgbClr val="67ADD1"/>
                </a:solidFill>
                <a:latin typeface="Brandon"/>
                <a:cs typeface="Times New Roman" panose="02020603050405020304" pitchFamily="18" charset="0"/>
                <a:hlinkClick r:id="rId2"/>
              </a:rPr>
              <a:t>Håndhygiene i helsetjenesten</a:t>
            </a:r>
            <a:endParaRPr lang="nb-NO" sz="2000">
              <a:solidFill>
                <a:srgbClr val="67ADD1"/>
              </a:solidFill>
              <a:latin typeface="Brandon"/>
              <a:cs typeface="Times New Roman" panose="02020603050405020304" pitchFamily="18" charset="0"/>
            </a:endParaRPr>
          </a:p>
          <a:p>
            <a:pPr algn="ctr"/>
            <a:endParaRPr lang="nb-NO" sz="3200" b="1">
              <a:solidFill>
                <a:srgbClr val="FF0000"/>
              </a:solidFill>
              <a:latin typeface="Calibri" panose="020F0502020204030204" pitchFamily="34" charset="0"/>
              <a:cs typeface="Calibri" panose="020F0502020204030204" pitchFamily="34" charset="0"/>
            </a:endParaRPr>
          </a:p>
          <a:p>
            <a:endParaRPr lang="nb-NO"/>
          </a:p>
        </p:txBody>
      </p:sp>
      <p:pic>
        <p:nvPicPr>
          <p:cNvPr id="8" name="Bilde 7">
            <a:extLst>
              <a:ext uri="{FF2B5EF4-FFF2-40B4-BE49-F238E27FC236}">
                <a16:creationId xmlns:a16="http://schemas.microsoft.com/office/drawing/2014/main" id="{039F89EB-1256-2F76-F7E1-E7B27B2D4E2F}"/>
              </a:ext>
            </a:extLst>
          </p:cNvPr>
          <p:cNvPicPr>
            <a:picLocks noChangeAspect="1"/>
          </p:cNvPicPr>
          <p:nvPr/>
        </p:nvPicPr>
        <p:blipFill>
          <a:blip r:embed="rId3"/>
          <a:stretch>
            <a:fillRect/>
          </a:stretch>
        </p:blipFill>
        <p:spPr>
          <a:xfrm>
            <a:off x="5603846" y="1702966"/>
            <a:ext cx="6199376" cy="4861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941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758DEB-923E-47B0-C456-7A687EAFFA17}"/>
              </a:ext>
            </a:extLst>
          </p:cNvPr>
          <p:cNvSpPr>
            <a:spLocks noGrp="1"/>
          </p:cNvSpPr>
          <p:nvPr>
            <p:ph type="title"/>
          </p:nvPr>
        </p:nvSpPr>
        <p:spPr/>
        <p:txBody>
          <a:bodyPr/>
          <a:lstStyle/>
          <a:p>
            <a:r>
              <a:rPr lang="nb-NO">
                <a:latin typeface="Calibri" panose="020F0502020204030204" pitchFamily="34" charset="0"/>
                <a:ea typeface="Calibri" panose="020F0502020204030204" pitchFamily="34" charset="0"/>
                <a:cs typeface="Calibri" panose="020F0502020204030204" pitchFamily="34" charset="0"/>
              </a:rPr>
              <a:t>Påstand 1</a:t>
            </a:r>
          </a:p>
        </p:txBody>
      </p:sp>
      <p:sp>
        <p:nvSpPr>
          <p:cNvPr id="3" name="Plassholder for innhold 2">
            <a:extLst>
              <a:ext uri="{FF2B5EF4-FFF2-40B4-BE49-F238E27FC236}">
                <a16:creationId xmlns:a16="http://schemas.microsoft.com/office/drawing/2014/main" id="{C8E6DE19-EE97-1F92-83DF-268E54F58D1C}"/>
              </a:ext>
            </a:extLst>
          </p:cNvPr>
          <p:cNvSpPr>
            <a:spLocks noGrp="1"/>
          </p:cNvSpPr>
          <p:nvPr>
            <p:ph idx="4294967295"/>
          </p:nvPr>
        </p:nvSpPr>
        <p:spPr>
          <a:xfrm>
            <a:off x="838199" y="1730371"/>
            <a:ext cx="10258669" cy="1325563"/>
          </a:xfrm>
          <a:ln w="19050">
            <a:solidFill>
              <a:srgbClr val="4472C4"/>
            </a:solidFill>
          </a:ln>
        </p:spPr>
        <p:txBody>
          <a:bodyPr vert="horz" lIns="91440" tIns="45720" rIns="91440" bIns="45720" rtlCol="0" anchor="t">
            <a:normAutofit/>
          </a:bodyPr>
          <a:lstStyle/>
          <a:p>
            <a:pPr marL="0" indent="0">
              <a:buNone/>
            </a:pPr>
            <a:r>
              <a:rPr lang="nb-NO" sz="3600" b="0" i="1">
                <a:effectLst/>
                <a:latin typeface="Calibri"/>
                <a:cs typeface="Calibri"/>
              </a:rPr>
              <a:t>Det </a:t>
            </a:r>
            <a:r>
              <a:rPr lang="nb-NO" sz="3600" i="1">
                <a:latin typeface="Calibri"/>
                <a:cs typeface="Calibri"/>
              </a:rPr>
              <a:t>er ikke</a:t>
            </a:r>
            <a:r>
              <a:rPr lang="nb-NO" sz="3600" b="0" i="1">
                <a:effectLst/>
                <a:latin typeface="Calibri"/>
                <a:cs typeface="Calibri"/>
              </a:rPr>
              <a:t> behov for å utføre håndhygiene </a:t>
            </a:r>
            <a:r>
              <a:rPr lang="nb-NO" sz="3600" i="1">
                <a:latin typeface="Calibri"/>
                <a:cs typeface="Calibri"/>
              </a:rPr>
              <a:t>etter</a:t>
            </a:r>
            <a:r>
              <a:rPr lang="nb-NO" sz="3600" b="0" i="1">
                <a:effectLst/>
                <a:latin typeface="Calibri"/>
                <a:cs typeface="Calibri"/>
              </a:rPr>
              <a:t> du har brukt hansker. </a:t>
            </a:r>
            <a:r>
              <a:rPr lang="nb-NO" sz="3600" b="0" i="0">
                <a:effectLst/>
                <a:latin typeface="Calibri"/>
                <a:cs typeface="Calibri"/>
              </a:rPr>
              <a:t> </a:t>
            </a:r>
          </a:p>
          <a:p>
            <a:endParaRPr lang="nb-NO"/>
          </a:p>
        </p:txBody>
      </p:sp>
      <p:sp>
        <p:nvSpPr>
          <p:cNvPr id="8" name="TekstSylinder 3">
            <a:extLst>
              <a:ext uri="{FF2B5EF4-FFF2-40B4-BE49-F238E27FC236}">
                <a16:creationId xmlns:a16="http://schemas.microsoft.com/office/drawing/2014/main" id="{1600F21F-9954-4A54-4332-6C652D929CBF}"/>
              </a:ext>
            </a:extLst>
          </p:cNvPr>
          <p:cNvSpPr txBox="1"/>
          <p:nvPr/>
        </p:nvSpPr>
        <p:spPr>
          <a:xfrm>
            <a:off x="4140422" y="4074663"/>
            <a:ext cx="3397295" cy="64633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3600">
                <a:solidFill>
                  <a:srgbClr val="67ADD1"/>
                </a:solidFill>
                <a:latin typeface="Brandon"/>
                <a:cs typeface="Times New Roman" panose="02020603050405020304" pitchFamily="18" charset="0"/>
              </a:rPr>
              <a:t>Sant eller usant?</a:t>
            </a:r>
          </a:p>
        </p:txBody>
      </p:sp>
    </p:spTree>
    <p:extLst>
      <p:ext uri="{BB962C8B-B14F-4D97-AF65-F5344CB8AC3E}">
        <p14:creationId xmlns:p14="http://schemas.microsoft.com/office/powerpoint/2010/main" val="77935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6E2A15-7184-5E75-49EC-86DEEB5AA68D}"/>
              </a:ext>
            </a:extLst>
          </p:cNvPr>
          <p:cNvSpPr>
            <a:spLocks noGrp="1"/>
          </p:cNvSpPr>
          <p:nvPr>
            <p:ph type="title"/>
          </p:nvPr>
        </p:nvSpPr>
        <p:spPr>
          <a:xfrm>
            <a:off x="838200" y="365126"/>
            <a:ext cx="10515600" cy="927782"/>
          </a:xfrm>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1</a:t>
            </a:r>
          </a:p>
        </p:txBody>
      </p:sp>
      <p:sp>
        <p:nvSpPr>
          <p:cNvPr id="3" name="Plassholder for innhold 2">
            <a:extLst>
              <a:ext uri="{FF2B5EF4-FFF2-40B4-BE49-F238E27FC236}">
                <a16:creationId xmlns:a16="http://schemas.microsoft.com/office/drawing/2014/main" id="{87CAC8A9-D52B-67EC-6F08-A430B5DAE341}"/>
              </a:ext>
            </a:extLst>
          </p:cNvPr>
          <p:cNvSpPr>
            <a:spLocks noGrp="1"/>
          </p:cNvSpPr>
          <p:nvPr>
            <p:ph idx="1"/>
          </p:nvPr>
        </p:nvSpPr>
        <p:spPr>
          <a:xfrm>
            <a:off x="838199" y="1734528"/>
            <a:ext cx="10040815" cy="4691251"/>
          </a:xfrm>
        </p:spPr>
        <p:txBody>
          <a:bodyPr>
            <a:normAutofit fontScale="25000" lnSpcReduction="20000"/>
          </a:bodyPr>
          <a:lstStyle/>
          <a:p>
            <a:pPr marL="0" indent="0">
              <a:buNone/>
            </a:pPr>
            <a:r>
              <a:rPr lang="nb-NO" sz="6400" b="1"/>
              <a:t>Anbefalinger for når du skal utføre håndhygiene endres </a:t>
            </a:r>
            <a:r>
              <a:rPr lang="nb-NO" sz="6400" b="1" u="sng"/>
              <a:t>ikke</a:t>
            </a:r>
            <a:r>
              <a:rPr lang="nb-NO" sz="6400" b="1"/>
              <a:t> når hansker benyttes. </a:t>
            </a:r>
            <a:endParaRPr lang="nb-NO" sz="6400"/>
          </a:p>
          <a:p>
            <a:pPr marL="0" indent="0">
              <a:buNone/>
            </a:pPr>
            <a:endParaRPr lang="nb-NO" sz="6400"/>
          </a:p>
          <a:p>
            <a:pPr marL="0" indent="0">
              <a:buNone/>
            </a:pPr>
            <a:r>
              <a:rPr lang="nb-NO" sz="6400"/>
              <a:t>Uavhengig av om du har brukt hansker eller ikke, utfør håndhygiene:</a:t>
            </a:r>
          </a:p>
          <a:p>
            <a:pPr>
              <a:buClr>
                <a:srgbClr val="0070C0"/>
              </a:buClr>
            </a:pPr>
            <a:r>
              <a:rPr lang="nb-NO" sz="6400"/>
              <a:t>Før kontakt med pasienten eller pasientens omgivelser</a:t>
            </a:r>
          </a:p>
          <a:p>
            <a:pPr>
              <a:buClr>
                <a:srgbClr val="0070C0"/>
              </a:buClr>
            </a:pPr>
            <a:r>
              <a:rPr lang="nb-NO" sz="6400"/>
              <a:t>Før en ren eller aseptisk oppgaver</a:t>
            </a:r>
          </a:p>
          <a:p>
            <a:pPr>
              <a:buClr>
                <a:srgbClr val="0070C0"/>
              </a:buClr>
            </a:pPr>
            <a:r>
              <a:rPr lang="nb-NO" sz="6400"/>
              <a:t>Umiddelbart etter kontakt med kroppsvæsker </a:t>
            </a:r>
          </a:p>
          <a:p>
            <a:pPr>
              <a:buClr>
                <a:srgbClr val="0070C0"/>
              </a:buClr>
            </a:pPr>
            <a:r>
              <a:rPr lang="nb-NO" sz="6400"/>
              <a:t>Når du forlater en pasient etter å ha berørt pasienten eller gjenstander i pasientens omgivelser</a:t>
            </a:r>
          </a:p>
          <a:p>
            <a:pPr marL="0" indent="0">
              <a:buNone/>
            </a:pPr>
            <a:endParaRPr lang="nb-NO" sz="6400"/>
          </a:p>
          <a:p>
            <a:pPr marL="0" indent="0">
              <a:buNone/>
            </a:pPr>
            <a:r>
              <a:rPr lang="nb-NO" sz="6400"/>
              <a:t>I tillegg skal håndhygiene utføres: </a:t>
            </a:r>
          </a:p>
          <a:p>
            <a:pPr algn="l" rtl="0" fontAlgn="base">
              <a:buClr>
                <a:srgbClr val="0070C0"/>
              </a:buClr>
            </a:pPr>
            <a:r>
              <a:rPr lang="nb-NO" sz="6400" b="0" i="0" u="none" strike="noStrike">
                <a:solidFill>
                  <a:srgbClr val="222222"/>
                </a:solidFill>
                <a:effectLst/>
                <a:latin typeface="Calibri" panose="020F0502020204030204" pitchFamily="34" charset="0"/>
              </a:rPr>
              <a:t>Etter opphold på desinfeksjonsrom eller håndtering av avfall eller urent utstyr.</a:t>
            </a:r>
            <a:r>
              <a:rPr lang="en-US" sz="6400" b="0" i="0">
                <a:solidFill>
                  <a:srgbClr val="393C61"/>
                </a:solidFill>
                <a:effectLst/>
                <a:latin typeface="Calibri" panose="020F0502020204030204" pitchFamily="34" charset="0"/>
              </a:rPr>
              <a:t>​</a:t>
            </a:r>
            <a:endParaRPr lang="en-US" sz="6400" b="0" i="0">
              <a:solidFill>
                <a:srgbClr val="393C61"/>
              </a:solidFill>
              <a:effectLst/>
              <a:latin typeface="Arial" panose="020B0604020202020204" pitchFamily="34" charset="0"/>
            </a:endParaRPr>
          </a:p>
          <a:p>
            <a:pPr algn="l" rtl="0" fontAlgn="base">
              <a:buClr>
                <a:srgbClr val="0070C0"/>
              </a:buClr>
            </a:pPr>
            <a:r>
              <a:rPr lang="nb-NO" sz="6400" b="0" i="0" u="none" strike="noStrike">
                <a:solidFill>
                  <a:srgbClr val="222222"/>
                </a:solidFill>
                <a:effectLst/>
                <a:latin typeface="Calibri" panose="020F0502020204030204" pitchFamily="34" charset="0"/>
              </a:rPr>
              <a:t>Etter toalettbesøk.</a:t>
            </a:r>
            <a:r>
              <a:rPr lang="en-US" sz="6400" b="0" i="0">
                <a:solidFill>
                  <a:srgbClr val="393C61"/>
                </a:solidFill>
                <a:effectLst/>
                <a:latin typeface="Calibri" panose="020F0502020204030204" pitchFamily="34" charset="0"/>
              </a:rPr>
              <a:t>​</a:t>
            </a:r>
            <a:endParaRPr lang="en-US" sz="6400" b="0" i="0">
              <a:solidFill>
                <a:srgbClr val="393C61"/>
              </a:solidFill>
              <a:effectLst/>
              <a:latin typeface="Arial" panose="020B0604020202020204" pitchFamily="34" charset="0"/>
            </a:endParaRPr>
          </a:p>
          <a:p>
            <a:pPr algn="l" rtl="0" fontAlgn="base">
              <a:buClr>
                <a:srgbClr val="0070C0"/>
              </a:buClr>
            </a:pPr>
            <a:r>
              <a:rPr lang="nb-NO" sz="6400" b="0" i="0" u="none" strike="noStrike">
                <a:solidFill>
                  <a:srgbClr val="222222"/>
                </a:solidFill>
                <a:effectLst/>
                <a:latin typeface="Calibri" panose="020F0502020204030204" pitchFamily="34" charset="0"/>
              </a:rPr>
              <a:t>Etter å ha hostet eller nyst i hendene, eller pusset nesen. </a:t>
            </a:r>
            <a:r>
              <a:rPr lang="en-US" sz="6400" b="0" i="0">
                <a:solidFill>
                  <a:srgbClr val="393C61"/>
                </a:solidFill>
                <a:effectLst/>
                <a:latin typeface="Calibri" panose="020F0502020204030204" pitchFamily="34" charset="0"/>
              </a:rPr>
              <a:t>​</a:t>
            </a:r>
            <a:endParaRPr lang="en-US" sz="6400" b="0" i="0">
              <a:solidFill>
                <a:srgbClr val="393C61"/>
              </a:solidFill>
              <a:effectLst/>
              <a:latin typeface="Arial" panose="020B0604020202020204" pitchFamily="34" charset="0"/>
            </a:endParaRPr>
          </a:p>
          <a:p>
            <a:pPr algn="l" rtl="0" fontAlgn="base">
              <a:buClr>
                <a:srgbClr val="0070C0"/>
              </a:buClr>
            </a:pPr>
            <a:r>
              <a:rPr lang="nb-NO" sz="6400" b="0" i="0" u="none" strike="noStrike">
                <a:solidFill>
                  <a:srgbClr val="222222"/>
                </a:solidFill>
                <a:effectLst/>
                <a:latin typeface="Calibri" panose="020F0502020204030204" pitchFamily="34" charset="0"/>
              </a:rPr>
              <a:t>Før man går inn på rene områder som kjøkken, rene lager, medisinrom. </a:t>
            </a:r>
            <a:r>
              <a:rPr lang="en-US" sz="6400" b="0" i="0">
                <a:solidFill>
                  <a:srgbClr val="393C61"/>
                </a:solidFill>
                <a:effectLst/>
                <a:latin typeface="Calibri" panose="020F0502020204030204" pitchFamily="34" charset="0"/>
              </a:rPr>
              <a:t>​</a:t>
            </a:r>
            <a:endParaRPr lang="en-US" sz="6400" b="0" i="0">
              <a:solidFill>
                <a:srgbClr val="393C61"/>
              </a:solidFill>
              <a:effectLst/>
              <a:latin typeface="Arial" panose="020B0604020202020204" pitchFamily="34" charset="0"/>
            </a:endParaRPr>
          </a:p>
          <a:p>
            <a:pPr algn="l" rtl="0" fontAlgn="base">
              <a:buClr>
                <a:srgbClr val="0070C0"/>
              </a:buClr>
            </a:pPr>
            <a:r>
              <a:rPr lang="nb-NO" sz="6400" b="0" i="0" u="none" strike="noStrike">
                <a:solidFill>
                  <a:srgbClr val="222222"/>
                </a:solidFill>
                <a:effectLst/>
                <a:latin typeface="Calibri" panose="020F0502020204030204" pitchFamily="34" charset="0"/>
              </a:rPr>
              <a:t>Før man skal tilberede eller spise mat. </a:t>
            </a:r>
            <a:r>
              <a:rPr lang="en-US" sz="6400" b="0" i="0">
                <a:solidFill>
                  <a:srgbClr val="393C61"/>
                </a:solidFill>
                <a:effectLst/>
                <a:latin typeface="Calibri" panose="020F0502020204030204" pitchFamily="34" charset="0"/>
              </a:rPr>
              <a:t>​</a:t>
            </a:r>
            <a:endParaRPr lang="en-US" sz="6400" b="0" i="0">
              <a:solidFill>
                <a:srgbClr val="393C61"/>
              </a:solidFill>
              <a:effectLst/>
              <a:latin typeface="Arial" panose="020B0604020202020204" pitchFamily="34" charset="0"/>
            </a:endParaRPr>
          </a:p>
          <a:p>
            <a:pPr algn="l" rtl="0" fontAlgn="base">
              <a:buClr>
                <a:srgbClr val="0070C0"/>
              </a:buClr>
            </a:pPr>
            <a:r>
              <a:rPr lang="nb-NO" sz="6400" b="0" i="0" u="none" strike="noStrike">
                <a:solidFill>
                  <a:srgbClr val="222222"/>
                </a:solidFill>
                <a:effectLst/>
                <a:latin typeface="Calibri" panose="020F0502020204030204" pitchFamily="34" charset="0"/>
              </a:rPr>
              <a:t>Før man går inn eller ut av en avdeling. </a:t>
            </a:r>
            <a:endParaRPr lang="en-US" sz="6400" b="0" i="0">
              <a:solidFill>
                <a:srgbClr val="393C61"/>
              </a:solidFill>
              <a:effectLst/>
              <a:latin typeface="Arial" panose="020B0604020202020204" pitchFamily="34" charset="0"/>
            </a:endParaRPr>
          </a:p>
          <a:p>
            <a:pPr marL="0" indent="0">
              <a:buClr>
                <a:srgbClr val="0070C0"/>
              </a:buClr>
              <a:buNone/>
            </a:pPr>
            <a:r>
              <a:rPr lang="nb-NO" sz="5600" b="1">
                <a:solidFill>
                  <a:srgbClr val="D14641"/>
                </a:solidFill>
              </a:rPr>
              <a:t>                                                                                                                                                                                             Hansker erstatter ikke håndhygiene!</a:t>
            </a:r>
          </a:p>
          <a:p>
            <a:pPr marL="0" indent="0">
              <a:buNone/>
            </a:pPr>
            <a:endParaRPr lang="nb-NO"/>
          </a:p>
        </p:txBody>
      </p:sp>
      <p:pic>
        <p:nvPicPr>
          <p:cNvPr id="4" name="Bilde 3">
            <a:extLst>
              <a:ext uri="{FF2B5EF4-FFF2-40B4-BE49-F238E27FC236}">
                <a16:creationId xmlns:a16="http://schemas.microsoft.com/office/drawing/2014/main" id="{32EEAC74-62C7-6BB3-2FDF-8E92D17BF5A3}"/>
              </a:ext>
            </a:extLst>
          </p:cNvPr>
          <p:cNvPicPr>
            <a:picLocks noChangeAspect="1"/>
          </p:cNvPicPr>
          <p:nvPr/>
        </p:nvPicPr>
        <p:blipFill>
          <a:blip r:embed="rId2"/>
          <a:stretch>
            <a:fillRect/>
          </a:stretch>
        </p:blipFill>
        <p:spPr>
          <a:xfrm>
            <a:off x="9544692" y="2213079"/>
            <a:ext cx="2367710" cy="3128992"/>
          </a:xfrm>
          <a:prstGeom prst="rect">
            <a:avLst/>
          </a:prstGeom>
        </p:spPr>
      </p:pic>
      <p:sp>
        <p:nvSpPr>
          <p:cNvPr id="7" name="TekstSylinder 5">
            <a:extLst>
              <a:ext uri="{FF2B5EF4-FFF2-40B4-BE49-F238E27FC236}">
                <a16:creationId xmlns:a16="http://schemas.microsoft.com/office/drawing/2014/main" id="{8BCFC91F-C81D-7768-1665-CA9DFA0E4BEC}"/>
              </a:ext>
            </a:extLst>
          </p:cNvPr>
          <p:cNvSpPr txBox="1"/>
          <p:nvPr/>
        </p:nvSpPr>
        <p:spPr>
          <a:xfrm rot="19914114">
            <a:off x="2859865" y="2823705"/>
            <a:ext cx="4271649" cy="144655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800">
                <a:solidFill>
                  <a:srgbClr val="FF0000"/>
                </a:solidFill>
                <a:latin typeface="Berlin Sans FB" panose="020E0602020502020306" pitchFamily="34" charset="0"/>
              </a:rPr>
              <a:t>USANT</a:t>
            </a:r>
          </a:p>
        </p:txBody>
      </p:sp>
      <p:sp>
        <p:nvSpPr>
          <p:cNvPr id="11" name="TekstSylinder 10">
            <a:extLst>
              <a:ext uri="{FF2B5EF4-FFF2-40B4-BE49-F238E27FC236}">
                <a16:creationId xmlns:a16="http://schemas.microsoft.com/office/drawing/2014/main" id="{8807F65D-B862-E6E4-AC30-570EA26C5966}"/>
              </a:ext>
            </a:extLst>
          </p:cNvPr>
          <p:cNvSpPr txBox="1"/>
          <p:nvPr/>
        </p:nvSpPr>
        <p:spPr>
          <a:xfrm>
            <a:off x="838200" y="1212986"/>
            <a:ext cx="9971762" cy="369332"/>
          </a:xfrm>
          <a:prstGeom prst="rect">
            <a:avLst/>
          </a:prstGeom>
          <a:noFill/>
        </p:spPr>
        <p:txBody>
          <a:bodyPr wrap="square" rtlCol="0">
            <a:spAutoFit/>
          </a:bodyPr>
          <a:lstStyle/>
          <a:p>
            <a:r>
              <a:rPr lang="nb-NO" i="1">
                <a:solidFill>
                  <a:srgbClr val="67ADD1"/>
                </a:solidFill>
                <a:latin typeface="Calibri" panose="020F0502020204030204" pitchFamily="34" charset="0"/>
                <a:ea typeface="Calibri" panose="020F0502020204030204" pitchFamily="34" charset="0"/>
                <a:cs typeface="Calibri" panose="020F0502020204030204" pitchFamily="34" charset="0"/>
              </a:rPr>
              <a:t>Det er ikke behov for å utføre håndhygiene etter du har brukt hansker.  </a:t>
            </a:r>
          </a:p>
        </p:txBody>
      </p:sp>
      <p:pic>
        <p:nvPicPr>
          <p:cNvPr id="8" name="Bilde 7">
            <a:extLst>
              <a:ext uri="{FF2B5EF4-FFF2-40B4-BE49-F238E27FC236}">
                <a16:creationId xmlns:a16="http://schemas.microsoft.com/office/drawing/2014/main" id="{F449E60B-DA61-8FA7-BC16-CF259485DF38}"/>
              </a:ext>
            </a:extLst>
          </p:cNvPr>
          <p:cNvPicPr>
            <a:picLocks noChangeAspect="1"/>
          </p:cNvPicPr>
          <p:nvPr/>
        </p:nvPicPr>
        <p:blipFill>
          <a:blip r:embed="rId3"/>
          <a:stretch>
            <a:fillRect/>
          </a:stretch>
        </p:blipFill>
        <p:spPr>
          <a:xfrm>
            <a:off x="11153345" y="5308856"/>
            <a:ext cx="905001" cy="552527"/>
          </a:xfrm>
          <a:prstGeom prst="rect">
            <a:avLst/>
          </a:prstGeom>
        </p:spPr>
      </p:pic>
    </p:spTree>
    <p:extLst>
      <p:ext uri="{BB962C8B-B14F-4D97-AF65-F5344CB8AC3E}">
        <p14:creationId xmlns:p14="http://schemas.microsoft.com/office/powerpoint/2010/main" val="232919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F37863-026E-EC02-4A66-20BF6F9AD2E9}"/>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2</a:t>
            </a:r>
          </a:p>
        </p:txBody>
      </p:sp>
      <p:sp>
        <p:nvSpPr>
          <p:cNvPr id="3" name="Plassholder for innhold 2">
            <a:extLst>
              <a:ext uri="{FF2B5EF4-FFF2-40B4-BE49-F238E27FC236}">
                <a16:creationId xmlns:a16="http://schemas.microsoft.com/office/drawing/2014/main" id="{5005E42E-FADD-1E5C-8076-0FEAE4075135}"/>
              </a:ext>
            </a:extLst>
          </p:cNvPr>
          <p:cNvSpPr>
            <a:spLocks noGrp="1"/>
          </p:cNvSpPr>
          <p:nvPr>
            <p:ph idx="4294967295"/>
          </p:nvPr>
        </p:nvSpPr>
        <p:spPr>
          <a:xfrm>
            <a:off x="838200" y="1825625"/>
            <a:ext cx="9677400" cy="1244146"/>
          </a:xfrm>
          <a:ln w="19050">
            <a:solidFill>
              <a:schemeClr val="tx2">
                <a:lumMod val="75000"/>
                <a:lumOff val="25000"/>
              </a:schemeClr>
            </a:solidFill>
          </a:ln>
        </p:spPr>
        <p:txBody>
          <a:bodyPr/>
          <a:lstStyle/>
          <a:p>
            <a:pPr marL="0" indent="0">
              <a:buNone/>
            </a:pPr>
            <a:r>
              <a:rPr lang="nb-NO" sz="3600" b="0" i="1">
                <a:effectLst/>
                <a:latin typeface="Calibri" panose="020F0502020204030204" pitchFamily="34" charset="0"/>
              </a:rPr>
              <a:t>Hansker anbefales når du skal håndtere skadelige medikamenter og kjemikalier.</a:t>
            </a:r>
            <a:r>
              <a:rPr lang="nb-NO" sz="3600" b="0" i="0">
                <a:effectLst/>
                <a:latin typeface="Calibri" panose="020F0502020204030204" pitchFamily="34" charset="0"/>
              </a:rPr>
              <a:t> </a:t>
            </a:r>
            <a:endParaRPr lang="nb-NO" sz="3600" b="0" i="0">
              <a:effectLst/>
            </a:endParaRPr>
          </a:p>
          <a:p>
            <a:endParaRPr lang="nb-NO"/>
          </a:p>
        </p:txBody>
      </p:sp>
      <p:sp>
        <p:nvSpPr>
          <p:cNvPr id="4" name="TekstSylinder 3">
            <a:extLst>
              <a:ext uri="{FF2B5EF4-FFF2-40B4-BE49-F238E27FC236}">
                <a16:creationId xmlns:a16="http://schemas.microsoft.com/office/drawing/2014/main" id="{1600F21F-9954-4A54-4332-6C652D929CBF}"/>
              </a:ext>
            </a:extLst>
          </p:cNvPr>
          <p:cNvSpPr txBox="1"/>
          <p:nvPr/>
        </p:nvSpPr>
        <p:spPr>
          <a:xfrm>
            <a:off x="4397352" y="4466549"/>
            <a:ext cx="3397295" cy="64633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3600">
                <a:solidFill>
                  <a:srgbClr val="67ADD1"/>
                </a:solidFill>
                <a:latin typeface="Brandon"/>
                <a:cs typeface="Times New Roman" panose="02020603050405020304" pitchFamily="18" charset="0"/>
              </a:rPr>
              <a:t>Sant eller usant?</a:t>
            </a:r>
          </a:p>
        </p:txBody>
      </p:sp>
    </p:spTree>
    <p:extLst>
      <p:ext uri="{BB962C8B-B14F-4D97-AF65-F5344CB8AC3E}">
        <p14:creationId xmlns:p14="http://schemas.microsoft.com/office/powerpoint/2010/main" val="336894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1DD6F7-1920-04D1-873C-142EAB2F337F}"/>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2</a:t>
            </a:r>
          </a:p>
        </p:txBody>
      </p:sp>
      <p:sp>
        <p:nvSpPr>
          <p:cNvPr id="4" name="TekstSylinder 3">
            <a:extLst>
              <a:ext uri="{FF2B5EF4-FFF2-40B4-BE49-F238E27FC236}">
                <a16:creationId xmlns:a16="http://schemas.microsoft.com/office/drawing/2014/main" id="{03A4ECDC-3C30-42C9-6048-CE2C545B2683}"/>
              </a:ext>
            </a:extLst>
          </p:cNvPr>
          <p:cNvSpPr txBox="1"/>
          <p:nvPr/>
        </p:nvSpPr>
        <p:spPr>
          <a:xfrm>
            <a:off x="838200" y="2090025"/>
            <a:ext cx="9477895" cy="3477875"/>
          </a:xfrm>
          <a:prstGeom prst="rect">
            <a:avLst/>
          </a:prstGeom>
          <a:noFill/>
        </p:spPr>
        <p:txBody>
          <a:bodyPr wrap="square">
            <a:spAutoFit/>
          </a:bodyPr>
          <a:lstStyle/>
          <a:p>
            <a:r>
              <a:rPr lang="nb-NO" sz="2000">
                <a:latin typeface="Calibri" panose="020F0502020204030204" pitchFamily="34" charset="0"/>
                <a:ea typeface="Calibri" panose="020F0502020204030204" pitchFamily="34" charset="0"/>
                <a:cs typeface="Calibri" panose="020F0502020204030204" pitchFamily="34" charset="0"/>
              </a:rPr>
              <a:t>En av indikasjonene for å bruke hansker er kontakt med skadelige medikamenter, for eksempel cytostatika, eller kjemikalier.</a:t>
            </a:r>
          </a:p>
          <a:p>
            <a:endParaRPr lang="nb-NO" sz="2000">
              <a:latin typeface="Calibri" panose="020F0502020204030204" pitchFamily="34" charset="0"/>
              <a:ea typeface="Calibri" panose="020F0502020204030204" pitchFamily="34" charset="0"/>
              <a:cs typeface="Calibri" panose="020F0502020204030204" pitchFamily="34" charset="0"/>
            </a:endParaRPr>
          </a:p>
          <a:p>
            <a:r>
              <a:rPr lang="nb-NO" sz="2000" spc="25">
                <a:solidFill>
                  <a:srgbClr val="262626"/>
                </a:solidFill>
                <a:latin typeface="Calibri" panose="020F0502020204030204" pitchFamily="34" charset="0"/>
                <a:ea typeface="Calibri" panose="020F0502020204030204" pitchFamily="34" charset="0"/>
                <a:cs typeface="Calibri" panose="020F0502020204030204" pitchFamily="34" charset="0"/>
              </a:rPr>
              <a:t>Mange kjemikalier kan være skadelige for huden og kan forårsake irritasjon, allergiske reaksjoner eller kjemiske brannskader. Noen kjemikalier kan også være giftige eller karsinogene, og kan forårsake helseskader hvis de absorberes gjennom huden. Hansker beskytter huden mot direkte kontakt med slike stoffer og reduserer risikoen for skade.</a:t>
            </a:r>
          </a:p>
          <a:p>
            <a:endParaRPr lang="nb-NO" sz="2000" spc="25">
              <a:solidFill>
                <a:srgbClr val="262626"/>
              </a:solidFill>
              <a:latin typeface="Calibri" panose="020F0502020204030204" pitchFamily="34" charset="0"/>
              <a:ea typeface="Calibri" panose="020F0502020204030204" pitchFamily="34" charset="0"/>
              <a:cs typeface="Calibri" panose="020F0502020204030204" pitchFamily="34" charset="0"/>
            </a:endParaRPr>
          </a:p>
          <a:p>
            <a:r>
              <a:rPr lang="nb-NO" sz="2000" spc="25">
                <a:solidFill>
                  <a:srgbClr val="262626"/>
                </a:solidFill>
                <a:latin typeface="Calibri" panose="020F0502020204030204" pitchFamily="34" charset="0"/>
                <a:ea typeface="Calibri" panose="020F0502020204030204" pitchFamily="34" charset="0"/>
                <a:cs typeface="Calibri" panose="020F0502020204030204" pitchFamily="34" charset="0"/>
              </a:rPr>
              <a:t>Cytostatika er potente stoffer, og kan som kjemikalier både gi hudirritasjon og  negativ innvirkning på helse og miljø. Ved å bruke hansker kan man forhindre utilsiktet eksponering av huden på hendene. </a:t>
            </a:r>
          </a:p>
        </p:txBody>
      </p:sp>
      <p:pic>
        <p:nvPicPr>
          <p:cNvPr id="5" name="Plassholder for innhold 4">
            <a:extLst>
              <a:ext uri="{FF2B5EF4-FFF2-40B4-BE49-F238E27FC236}">
                <a16:creationId xmlns:a16="http://schemas.microsoft.com/office/drawing/2014/main" id="{6297813F-5F62-FA58-0311-6BFE101A0E67}"/>
              </a:ext>
            </a:extLst>
          </p:cNvPr>
          <p:cNvPicPr>
            <a:picLocks noChangeAspect="1"/>
          </p:cNvPicPr>
          <p:nvPr/>
        </p:nvPicPr>
        <p:blipFill>
          <a:blip r:embed="rId2"/>
          <a:stretch>
            <a:fillRect/>
          </a:stretch>
        </p:blipFill>
        <p:spPr>
          <a:xfrm>
            <a:off x="3427690" y="1587388"/>
            <a:ext cx="5102794" cy="4109060"/>
          </a:xfrm>
          <a:prstGeom prst="rect">
            <a:avLst/>
          </a:prstGeom>
        </p:spPr>
      </p:pic>
      <p:sp>
        <p:nvSpPr>
          <p:cNvPr id="3" name="TekstSylinder 2">
            <a:extLst>
              <a:ext uri="{FF2B5EF4-FFF2-40B4-BE49-F238E27FC236}">
                <a16:creationId xmlns:a16="http://schemas.microsoft.com/office/drawing/2014/main" id="{7D4CF5F9-8E2D-2B47-90F2-029E13C12239}"/>
              </a:ext>
            </a:extLst>
          </p:cNvPr>
          <p:cNvSpPr txBox="1"/>
          <p:nvPr/>
        </p:nvSpPr>
        <p:spPr>
          <a:xfrm>
            <a:off x="838200" y="1506022"/>
            <a:ext cx="9971762" cy="369332"/>
          </a:xfrm>
          <a:prstGeom prst="rect">
            <a:avLst/>
          </a:prstGeom>
          <a:noFill/>
        </p:spPr>
        <p:txBody>
          <a:bodyPr wrap="square" rtlCol="0">
            <a:spAutoFit/>
          </a:bodyPr>
          <a:lstStyle/>
          <a:p>
            <a:pPr marL="0" indent="0">
              <a:buNone/>
            </a:pPr>
            <a:r>
              <a:rPr lang="nb-NO" i="1">
                <a:solidFill>
                  <a:srgbClr val="67ADD1"/>
                </a:solidFill>
                <a:latin typeface="Calibri" panose="020F0502020204030204" pitchFamily="34" charset="0"/>
                <a:ea typeface="Calibri" panose="020F0502020204030204" pitchFamily="34" charset="0"/>
                <a:cs typeface="Calibri" panose="020F0502020204030204" pitchFamily="34" charset="0"/>
              </a:rPr>
              <a:t>Hansker anbefales når du skal håndtere skadelige medikamenter og kjemikalier</a:t>
            </a:r>
            <a:r>
              <a:rPr lang="nb-NO" i="1">
                <a:solidFill>
                  <a:schemeClr val="tx2">
                    <a:lumMod val="50000"/>
                    <a:lumOff val="50000"/>
                  </a:schemeClr>
                </a:solidFill>
                <a:latin typeface="Calibri"/>
                <a:cs typeface="Calibri"/>
              </a:rPr>
              <a:t>.</a:t>
            </a:r>
          </a:p>
        </p:txBody>
      </p:sp>
    </p:spTree>
    <p:extLst>
      <p:ext uri="{BB962C8B-B14F-4D97-AF65-F5344CB8AC3E}">
        <p14:creationId xmlns:p14="http://schemas.microsoft.com/office/powerpoint/2010/main" val="13429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E329F0-D2F3-322E-DEDD-A1A073A43B1F}"/>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3</a:t>
            </a:r>
          </a:p>
        </p:txBody>
      </p:sp>
      <p:sp>
        <p:nvSpPr>
          <p:cNvPr id="3" name="Plassholder for innhold 2">
            <a:extLst>
              <a:ext uri="{FF2B5EF4-FFF2-40B4-BE49-F238E27FC236}">
                <a16:creationId xmlns:a16="http://schemas.microsoft.com/office/drawing/2014/main" id="{9C8B7442-3851-1E18-9502-9422DF85508F}"/>
              </a:ext>
            </a:extLst>
          </p:cNvPr>
          <p:cNvSpPr>
            <a:spLocks noGrp="1"/>
          </p:cNvSpPr>
          <p:nvPr>
            <p:ph idx="4294967295"/>
          </p:nvPr>
        </p:nvSpPr>
        <p:spPr>
          <a:xfrm>
            <a:off x="931178" y="1837189"/>
            <a:ext cx="9584422" cy="1003982"/>
          </a:xfrm>
          <a:ln w="19050">
            <a:solidFill>
              <a:schemeClr val="tx2">
                <a:lumMod val="75000"/>
                <a:lumOff val="25000"/>
              </a:schemeClr>
            </a:solidFill>
          </a:ln>
        </p:spPr>
        <p:txBody>
          <a:bodyPr>
            <a:normAutofit lnSpcReduction="10000"/>
          </a:bodyPr>
          <a:lstStyle/>
          <a:p>
            <a:pPr marL="0" indent="0">
              <a:buNone/>
            </a:pPr>
            <a:r>
              <a:rPr lang="nb-NO" sz="3600" b="0" i="1">
                <a:effectLst/>
                <a:latin typeface="Calibri" panose="020F0502020204030204" pitchFamily="34" charset="0"/>
                <a:cs typeface="Calibri" panose="020F0502020204030204" pitchFamily="34" charset="0"/>
              </a:rPr>
              <a:t>Det er alltid anbefalt å bruke hansker når du skal stelle en pasient.</a:t>
            </a:r>
            <a:r>
              <a:rPr lang="nb-NO" sz="3600" b="0" i="0">
                <a:effectLst/>
                <a:latin typeface="Calibri" panose="020F0502020204030204" pitchFamily="34" charset="0"/>
                <a:cs typeface="Calibri" panose="020F0502020204030204" pitchFamily="34" charset="0"/>
              </a:rPr>
              <a:t> </a:t>
            </a:r>
          </a:p>
          <a:p>
            <a:endParaRPr lang="nb-NO"/>
          </a:p>
        </p:txBody>
      </p:sp>
      <p:sp>
        <p:nvSpPr>
          <p:cNvPr id="4" name="TekstSylinder 3">
            <a:extLst>
              <a:ext uri="{FF2B5EF4-FFF2-40B4-BE49-F238E27FC236}">
                <a16:creationId xmlns:a16="http://schemas.microsoft.com/office/drawing/2014/main" id="{1600F21F-9954-4A54-4332-6C652D929CBF}"/>
              </a:ext>
            </a:extLst>
          </p:cNvPr>
          <p:cNvSpPr txBox="1"/>
          <p:nvPr/>
        </p:nvSpPr>
        <p:spPr>
          <a:xfrm>
            <a:off x="4397352" y="4302337"/>
            <a:ext cx="3397295" cy="64633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3600">
                <a:solidFill>
                  <a:srgbClr val="67ADD1"/>
                </a:solidFill>
                <a:latin typeface="Brandon"/>
                <a:cs typeface="Times New Roman" panose="02020603050405020304" pitchFamily="18" charset="0"/>
              </a:rPr>
              <a:t>Sant eller usant?</a:t>
            </a:r>
          </a:p>
        </p:txBody>
      </p:sp>
    </p:spTree>
    <p:extLst>
      <p:ext uri="{BB962C8B-B14F-4D97-AF65-F5344CB8AC3E}">
        <p14:creationId xmlns:p14="http://schemas.microsoft.com/office/powerpoint/2010/main" val="89898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44BCE1-35B9-F3B8-698C-B24D722A0C48}"/>
              </a:ext>
            </a:extLst>
          </p:cNvPr>
          <p:cNvSpPr>
            <a:spLocks noGrp="1"/>
          </p:cNvSpPr>
          <p:nvPr>
            <p:ph type="title"/>
          </p:nvPr>
        </p:nvSpPr>
        <p:spPr/>
        <p:txBody>
          <a:bodyPr>
            <a:normAutofit/>
          </a:bodyPr>
          <a:lstStyle/>
          <a:p>
            <a:r>
              <a:rPr lang="nb-NO" dirty="0">
                <a:latin typeface="Calibri" panose="020F0502020204030204" pitchFamily="34" charset="0"/>
                <a:ea typeface="Calibri" panose="020F0502020204030204" pitchFamily="34" charset="0"/>
                <a:cs typeface="Calibri" panose="020F0502020204030204" pitchFamily="34" charset="0"/>
              </a:rPr>
              <a:t>Påstand 3</a:t>
            </a:r>
          </a:p>
        </p:txBody>
      </p:sp>
      <p:sp>
        <p:nvSpPr>
          <p:cNvPr id="4" name="TekstSylinder 3">
            <a:extLst>
              <a:ext uri="{FF2B5EF4-FFF2-40B4-BE49-F238E27FC236}">
                <a16:creationId xmlns:a16="http://schemas.microsoft.com/office/drawing/2014/main" id="{E5D3AB07-FD6D-89EA-03B3-2FA3F2F092B7}"/>
              </a:ext>
            </a:extLst>
          </p:cNvPr>
          <p:cNvSpPr txBox="1"/>
          <p:nvPr/>
        </p:nvSpPr>
        <p:spPr>
          <a:xfrm>
            <a:off x="838200" y="2081027"/>
            <a:ext cx="8828115" cy="4739759"/>
          </a:xfrm>
          <a:prstGeom prst="rect">
            <a:avLst/>
          </a:prstGeom>
          <a:noFill/>
        </p:spPr>
        <p:txBody>
          <a:bodyPr wrap="square" lIns="91440" tIns="45720" rIns="91440" bIns="45720" anchor="t">
            <a:spAutoFit/>
          </a:bodyPr>
          <a:lstStyle/>
          <a:p>
            <a:pPr marL="0" indent="0">
              <a:buNone/>
            </a:pPr>
            <a:r>
              <a:rPr lang="nb-NO" sz="2000" dirty="0"/>
              <a:t>Hansker bør </a:t>
            </a:r>
            <a:r>
              <a:rPr lang="nb-NO" sz="2000" u="sng" dirty="0"/>
              <a:t>bare</a:t>
            </a:r>
            <a:r>
              <a:rPr lang="nb-NO" sz="2000" dirty="0"/>
              <a:t> brukes når det er indikasjon:</a:t>
            </a:r>
          </a:p>
          <a:p>
            <a:pPr marL="0" indent="0">
              <a:buNone/>
            </a:pPr>
            <a:endParaRPr lang="nb-NO" sz="2000" dirty="0"/>
          </a:p>
          <a:p>
            <a:pPr marL="342900" indent="-342900">
              <a:buClr>
                <a:schemeClr val="accent4">
                  <a:lumMod val="75000"/>
                </a:schemeClr>
              </a:buClr>
              <a:buFont typeface="Arial" panose="020B0604020202020204" pitchFamily="34" charset="0"/>
              <a:buChar char="•"/>
            </a:pPr>
            <a:r>
              <a:rPr lang="nb-NO" sz="2000" dirty="0"/>
              <a:t>Direkte kontakt med kroppsvæsker, slimhinner eller ikke-intakt hud. </a:t>
            </a:r>
          </a:p>
          <a:p>
            <a:pPr marL="342900" indent="-342900">
              <a:buClr>
                <a:schemeClr val="accent4">
                  <a:lumMod val="75000"/>
                </a:schemeClr>
              </a:buClr>
              <a:buFont typeface="Arial" panose="020B0604020202020204" pitchFamily="34" charset="0"/>
              <a:buChar char="•"/>
            </a:pPr>
            <a:r>
              <a:rPr lang="nb-NO" sz="2000" dirty="0"/>
              <a:t>Ved håndtering forurenset utstyr eller flater. </a:t>
            </a:r>
          </a:p>
          <a:p>
            <a:pPr marL="342900" indent="-342900">
              <a:buClr>
                <a:schemeClr val="accent4">
                  <a:lumMod val="75000"/>
                </a:schemeClr>
              </a:buClr>
              <a:buFont typeface="Arial" panose="020B0604020202020204" pitchFamily="34" charset="0"/>
              <a:buChar char="•"/>
            </a:pPr>
            <a:r>
              <a:rPr lang="nb-NO" sz="2000" dirty="0"/>
              <a:t>Etter lokale prosedyrer dersom pasienten er isolert. </a:t>
            </a:r>
          </a:p>
          <a:p>
            <a:pPr marL="342900" indent="-342900">
              <a:buClr>
                <a:schemeClr val="accent4">
                  <a:lumMod val="75000"/>
                </a:schemeClr>
              </a:buClr>
              <a:buFont typeface="Arial" panose="020B0604020202020204" pitchFamily="34" charset="0"/>
              <a:buChar char="•"/>
            </a:pPr>
            <a:r>
              <a:rPr lang="nb-NO" sz="2000" dirty="0"/>
              <a:t>Når du har eksem eller sår på hendene.*</a:t>
            </a:r>
          </a:p>
          <a:p>
            <a:pPr marL="342900" indent="-342900">
              <a:buClr>
                <a:schemeClr val="accent4">
                  <a:lumMod val="75000"/>
                </a:schemeClr>
              </a:buClr>
              <a:buFont typeface="Arial" panose="020B0604020202020204" pitchFamily="34" charset="0"/>
              <a:buChar char="•"/>
            </a:pPr>
            <a:r>
              <a:rPr lang="nb-NO" sz="2000" dirty="0"/>
              <a:t>Ved kontakt med skadelige medikamenter eller kjemikalier.</a:t>
            </a:r>
          </a:p>
          <a:p>
            <a:pPr marL="0" indent="0">
              <a:buNone/>
            </a:pPr>
            <a:endParaRPr lang="nb-NO" sz="2000" dirty="0"/>
          </a:p>
          <a:p>
            <a:pPr marL="0" indent="0">
              <a:buNone/>
            </a:pPr>
            <a:endParaRPr lang="nb-NO" sz="2000" dirty="0"/>
          </a:p>
          <a:p>
            <a:r>
              <a:rPr lang="nb-NO" sz="2000" dirty="0"/>
              <a:t>Før du tar på hansker:  </a:t>
            </a:r>
            <a:r>
              <a:rPr lang="nb-NO" sz="2000" b="1" dirty="0"/>
              <a:t>Stopp – tenk – er det indikasjon?</a:t>
            </a:r>
          </a:p>
          <a:p>
            <a:endParaRPr lang="nb-NO" sz="2400" b="1" dirty="0"/>
          </a:p>
          <a:p>
            <a:r>
              <a:rPr lang="nb-NO" dirty="0">
                <a:ea typeface="Calibri"/>
                <a:cs typeface="Calibri"/>
              </a:rPr>
              <a:t>*</a:t>
            </a:r>
            <a:r>
              <a:rPr lang="nb-NO" dirty="0"/>
              <a:t>Når helsepersonell har eksem eller sår på hendene, bør det gjøres individuell vurdering i samråd med leder/lege vedrørende deltagelse i pasientnært arbeid, og i hvilke situasjoner hansker eventuelt bør benyttes. </a:t>
            </a:r>
          </a:p>
          <a:p>
            <a:endParaRPr lang="nb-NO" sz="2400" b="1" dirty="0"/>
          </a:p>
        </p:txBody>
      </p:sp>
      <p:pic>
        <p:nvPicPr>
          <p:cNvPr id="5" name="Bilde 4">
            <a:extLst>
              <a:ext uri="{FF2B5EF4-FFF2-40B4-BE49-F238E27FC236}">
                <a16:creationId xmlns:a16="http://schemas.microsoft.com/office/drawing/2014/main" id="{F68509E9-A3A9-0E64-8DED-3AF98EDFDEB8}"/>
              </a:ext>
            </a:extLst>
          </p:cNvPr>
          <p:cNvPicPr>
            <a:picLocks noChangeAspect="1"/>
          </p:cNvPicPr>
          <p:nvPr/>
        </p:nvPicPr>
        <p:blipFill>
          <a:blip r:embed="rId2"/>
          <a:stretch>
            <a:fillRect/>
          </a:stretch>
        </p:blipFill>
        <p:spPr>
          <a:xfrm>
            <a:off x="9833812" y="2797238"/>
            <a:ext cx="1974044" cy="1938245"/>
          </a:xfrm>
          <a:prstGeom prst="rect">
            <a:avLst/>
          </a:prstGeom>
        </p:spPr>
      </p:pic>
      <p:sp>
        <p:nvSpPr>
          <p:cNvPr id="7" name="TekstSylinder 5">
            <a:extLst>
              <a:ext uri="{FF2B5EF4-FFF2-40B4-BE49-F238E27FC236}">
                <a16:creationId xmlns:a16="http://schemas.microsoft.com/office/drawing/2014/main" id="{D339FD8B-62C5-5DB2-1B6D-716EFB9E06A1}"/>
              </a:ext>
            </a:extLst>
          </p:cNvPr>
          <p:cNvSpPr txBox="1"/>
          <p:nvPr/>
        </p:nvSpPr>
        <p:spPr>
          <a:xfrm rot="19914114">
            <a:off x="3688256" y="2928385"/>
            <a:ext cx="4271649" cy="144655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800">
                <a:solidFill>
                  <a:srgbClr val="FF0000"/>
                </a:solidFill>
                <a:latin typeface="Berlin Sans FB" panose="020E0602020502020306" pitchFamily="34" charset="0"/>
              </a:rPr>
              <a:t>USANT</a:t>
            </a:r>
          </a:p>
        </p:txBody>
      </p:sp>
      <p:sp>
        <p:nvSpPr>
          <p:cNvPr id="3" name="TekstSylinder 2">
            <a:extLst>
              <a:ext uri="{FF2B5EF4-FFF2-40B4-BE49-F238E27FC236}">
                <a16:creationId xmlns:a16="http://schemas.microsoft.com/office/drawing/2014/main" id="{CF595548-37EA-442C-899A-36A6201A07B6}"/>
              </a:ext>
            </a:extLst>
          </p:cNvPr>
          <p:cNvSpPr txBox="1"/>
          <p:nvPr/>
        </p:nvSpPr>
        <p:spPr>
          <a:xfrm>
            <a:off x="838200" y="1394690"/>
            <a:ext cx="9971762" cy="369332"/>
          </a:xfrm>
          <a:prstGeom prst="rect">
            <a:avLst/>
          </a:prstGeom>
          <a:noFill/>
        </p:spPr>
        <p:txBody>
          <a:bodyPr wrap="square" rtlCol="0">
            <a:spAutoFit/>
          </a:bodyPr>
          <a:lstStyle/>
          <a:p>
            <a:pPr marL="0" indent="0">
              <a:buNone/>
            </a:pPr>
            <a:r>
              <a:rPr lang="nb-NO" i="1">
                <a:solidFill>
                  <a:srgbClr val="67ADD1"/>
                </a:solidFill>
                <a:latin typeface="Calibri" panose="020F0502020204030204" pitchFamily="34" charset="0"/>
                <a:ea typeface="Calibri" panose="020F0502020204030204" pitchFamily="34" charset="0"/>
                <a:cs typeface="Calibri" panose="020F0502020204030204" pitchFamily="34" charset="0"/>
              </a:rPr>
              <a:t>Det er alltid anbefalt å bruke hansker når du skal stelle en pasient. </a:t>
            </a:r>
          </a:p>
        </p:txBody>
      </p:sp>
      <p:pic>
        <p:nvPicPr>
          <p:cNvPr id="8" name="Bilde 7">
            <a:extLst>
              <a:ext uri="{FF2B5EF4-FFF2-40B4-BE49-F238E27FC236}">
                <a16:creationId xmlns:a16="http://schemas.microsoft.com/office/drawing/2014/main" id="{0446EBEB-9165-FBE8-9BC7-10F9F566428D}"/>
              </a:ext>
            </a:extLst>
          </p:cNvPr>
          <p:cNvPicPr>
            <a:picLocks noChangeAspect="1"/>
          </p:cNvPicPr>
          <p:nvPr/>
        </p:nvPicPr>
        <p:blipFill>
          <a:blip r:embed="rId3"/>
          <a:stretch>
            <a:fillRect/>
          </a:stretch>
        </p:blipFill>
        <p:spPr>
          <a:xfrm>
            <a:off x="11168976" y="4743101"/>
            <a:ext cx="905001" cy="552527"/>
          </a:xfrm>
          <a:prstGeom prst="rect">
            <a:avLst/>
          </a:prstGeom>
        </p:spPr>
      </p:pic>
    </p:spTree>
    <p:extLst>
      <p:ext uri="{BB962C8B-B14F-4D97-AF65-F5344CB8AC3E}">
        <p14:creationId xmlns:p14="http://schemas.microsoft.com/office/powerpoint/2010/main" val="318922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1C1765-9061-7BF1-568D-067D73DBC682}"/>
              </a:ext>
            </a:extLst>
          </p:cNvPr>
          <p:cNvSpPr>
            <a:spLocks noGrp="1"/>
          </p:cNvSpPr>
          <p:nvPr>
            <p:ph type="title"/>
          </p:nvPr>
        </p:nvSpPr>
        <p:spPr/>
        <p:txBody>
          <a:bodyPr>
            <a:normAutofit/>
          </a:bodyPr>
          <a:lstStyle/>
          <a:p>
            <a:r>
              <a:rPr lang="nb-NO">
                <a:latin typeface="Calibri" panose="020F0502020204030204" pitchFamily="34" charset="0"/>
                <a:ea typeface="Calibri" panose="020F0502020204030204" pitchFamily="34" charset="0"/>
                <a:cs typeface="Calibri" panose="020F0502020204030204" pitchFamily="34" charset="0"/>
              </a:rPr>
              <a:t>Påstand 4</a:t>
            </a:r>
          </a:p>
        </p:txBody>
      </p:sp>
      <p:sp>
        <p:nvSpPr>
          <p:cNvPr id="3" name="Plassholder for innhold 2">
            <a:extLst>
              <a:ext uri="{FF2B5EF4-FFF2-40B4-BE49-F238E27FC236}">
                <a16:creationId xmlns:a16="http://schemas.microsoft.com/office/drawing/2014/main" id="{D1B96C27-9942-33E0-EB2F-71B06F79400E}"/>
              </a:ext>
            </a:extLst>
          </p:cNvPr>
          <p:cNvSpPr>
            <a:spLocks noGrp="1"/>
          </p:cNvSpPr>
          <p:nvPr>
            <p:ph idx="4294967295"/>
          </p:nvPr>
        </p:nvSpPr>
        <p:spPr>
          <a:xfrm>
            <a:off x="838200" y="1780272"/>
            <a:ext cx="9906000" cy="1167209"/>
          </a:xfrm>
          <a:ln w="19050">
            <a:solidFill>
              <a:schemeClr val="tx2">
                <a:lumMod val="75000"/>
                <a:lumOff val="25000"/>
              </a:schemeClr>
            </a:solidFill>
          </a:ln>
        </p:spPr>
        <p:txBody>
          <a:bodyPr>
            <a:normAutofit/>
          </a:bodyPr>
          <a:lstStyle/>
          <a:p>
            <a:pPr marL="0" indent="0">
              <a:buNone/>
            </a:pPr>
            <a:r>
              <a:rPr lang="nb-NO" sz="3600" b="0" i="1">
                <a:effectLst/>
                <a:latin typeface="Calibri" panose="020F0502020204030204" pitchFamily="34" charset="0"/>
              </a:rPr>
              <a:t>Hansker er anbefalt når du kommer i direkte kontakt med kroppsvæsker. </a:t>
            </a:r>
            <a:r>
              <a:rPr lang="nb-NO" sz="3600" b="0" i="0">
                <a:effectLst/>
                <a:latin typeface="Calibri" panose="020F0502020204030204" pitchFamily="34" charset="0"/>
              </a:rPr>
              <a:t> </a:t>
            </a:r>
            <a:endParaRPr lang="nb-NO" sz="3600" b="0" i="0">
              <a:effectLst/>
            </a:endParaRPr>
          </a:p>
        </p:txBody>
      </p:sp>
      <p:sp>
        <p:nvSpPr>
          <p:cNvPr id="4" name="TekstSylinder 3">
            <a:extLst>
              <a:ext uri="{FF2B5EF4-FFF2-40B4-BE49-F238E27FC236}">
                <a16:creationId xmlns:a16="http://schemas.microsoft.com/office/drawing/2014/main" id="{1600F21F-9954-4A54-4332-6C652D929CBF}"/>
              </a:ext>
            </a:extLst>
          </p:cNvPr>
          <p:cNvSpPr txBox="1"/>
          <p:nvPr/>
        </p:nvSpPr>
        <p:spPr>
          <a:xfrm>
            <a:off x="4270892" y="4457979"/>
            <a:ext cx="3397295" cy="64633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3600">
                <a:solidFill>
                  <a:srgbClr val="67ADD1"/>
                </a:solidFill>
                <a:latin typeface="Brandon"/>
                <a:cs typeface="Times New Roman" panose="02020603050405020304" pitchFamily="18" charset="0"/>
              </a:rPr>
              <a:t>Sant eller usant?</a:t>
            </a:r>
          </a:p>
        </p:txBody>
      </p:sp>
    </p:spTree>
    <p:extLst>
      <p:ext uri="{BB962C8B-B14F-4D97-AF65-F5344CB8AC3E}">
        <p14:creationId xmlns:p14="http://schemas.microsoft.com/office/powerpoint/2010/main" val="223783545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632be13-3209-4744-9c67-6908e3b8d96b">
      <Terms xmlns="http://schemas.microsoft.com/office/infopath/2007/PartnerControls"/>
    </lcf76f155ced4ddcb4097134ff3c332f>
    <TaxCatchAll xmlns="c0a224a0-0b60-467b-96c1-08c9207b6db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7CF74A880EFC439BA4411F5B093670" ma:contentTypeVersion="13" ma:contentTypeDescription="Create a new document." ma:contentTypeScope="" ma:versionID="3d8efa2bc55eb8ec1f609394c1619c29">
  <xsd:schema xmlns:xsd="http://www.w3.org/2001/XMLSchema" xmlns:xs="http://www.w3.org/2001/XMLSchema" xmlns:p="http://schemas.microsoft.com/office/2006/metadata/properties" xmlns:ns2="e632be13-3209-4744-9c67-6908e3b8d96b" xmlns:ns3="c0a224a0-0b60-467b-96c1-08c9207b6db1" targetNamespace="http://schemas.microsoft.com/office/2006/metadata/properties" ma:root="true" ma:fieldsID="84e136a2671735de7dafea1f5921e3e1" ns2:_="" ns3:_="">
    <xsd:import namespace="e632be13-3209-4744-9c67-6908e3b8d96b"/>
    <xsd:import namespace="c0a224a0-0b60-467b-96c1-08c9207b6db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32be13-3209-4744-9c67-6908e3b8d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140caa-8402-4c36-9a5d-f51276ec0a9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a224a0-0b60-467b-96c1-08c9207b6db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fbc33d-e8e4-47c8-b4ae-e4adc999aa79}" ma:internalName="TaxCatchAll" ma:showField="CatchAllData" ma:web="c0a224a0-0b60-467b-96c1-08c9207b6db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04B264-5613-4018-910B-72C0F8D2B5D5}">
  <ds:schemaRefs>
    <ds:schemaRef ds:uri="c0a224a0-0b60-467b-96c1-08c9207b6db1"/>
    <ds:schemaRef ds:uri="e632be13-3209-4744-9c67-6908e3b8d9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D425F14-E9C0-4863-8616-728DCE8F52FA}">
  <ds:schemaRefs>
    <ds:schemaRef ds:uri="http://schemas.microsoft.com/sharepoint/v3/contenttype/forms"/>
  </ds:schemaRefs>
</ds:datastoreItem>
</file>

<file path=customXml/itemProps3.xml><?xml version="1.0" encoding="utf-8"?>
<ds:datastoreItem xmlns:ds="http://schemas.openxmlformats.org/officeDocument/2006/customXml" ds:itemID="{8EB99E38-CB38-4F22-868C-52AA525DC9E2}">
  <ds:schemaRefs>
    <ds:schemaRef ds:uri="c0a224a0-0b60-467b-96c1-08c9207b6db1"/>
    <ds:schemaRef ds:uri="e632be13-3209-4744-9c67-6908e3b8d9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1180</Words>
  <Application>Microsoft Office PowerPoint</Application>
  <PresentationFormat>Widescreen</PresentationFormat>
  <Paragraphs>134</Paragraphs>
  <Slides>23</Slides>
  <Notes>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23</vt:i4>
      </vt:variant>
    </vt:vector>
  </HeadingPairs>
  <TitlesOfParts>
    <vt:vector size="31" baseType="lpstr">
      <vt:lpstr>Aptos</vt:lpstr>
      <vt:lpstr>Aptos Display</vt:lpstr>
      <vt:lpstr>Arial</vt:lpstr>
      <vt:lpstr>Berlin Sans FB</vt:lpstr>
      <vt:lpstr>Brandon</vt:lpstr>
      <vt:lpstr>Brandon Text</vt:lpstr>
      <vt:lpstr>Calibri</vt:lpstr>
      <vt:lpstr>Office-tema</vt:lpstr>
      <vt:lpstr>Ti raske om hanskebruk</vt:lpstr>
      <vt:lpstr>Om bruk av presentasjonen </vt:lpstr>
      <vt:lpstr>Påstand 1</vt:lpstr>
      <vt:lpstr>Påstand 1</vt:lpstr>
      <vt:lpstr>Påstand 2</vt:lpstr>
      <vt:lpstr>Påstand 2</vt:lpstr>
      <vt:lpstr>Påstand 3</vt:lpstr>
      <vt:lpstr>Påstand 3</vt:lpstr>
      <vt:lpstr>Påstand 4</vt:lpstr>
      <vt:lpstr>Påstand 4</vt:lpstr>
      <vt:lpstr>Påstand 5</vt:lpstr>
      <vt:lpstr>Påstand 5</vt:lpstr>
      <vt:lpstr>Påstand 6</vt:lpstr>
      <vt:lpstr>Påstand 6</vt:lpstr>
      <vt:lpstr>Påstand 7</vt:lpstr>
      <vt:lpstr>Påstand 7</vt:lpstr>
      <vt:lpstr>Påstand 8</vt:lpstr>
      <vt:lpstr>Påstand 8</vt:lpstr>
      <vt:lpstr>Påstand 9</vt:lpstr>
      <vt:lpstr>Påstand 9</vt:lpstr>
      <vt:lpstr>Påstand 10</vt:lpstr>
      <vt:lpstr>Påstand 10</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Mette Fagernes</dc:creator>
  <cp:lastModifiedBy>Mette Fagernes</cp:lastModifiedBy>
  <cp:revision>4</cp:revision>
  <dcterms:created xsi:type="dcterms:W3CDTF">2024-04-08T06:06:11Z</dcterms:created>
  <dcterms:modified xsi:type="dcterms:W3CDTF">2024-04-25T09:04:02Z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0x0101003D7CF74A880EFC439BA4411F5B093670</vt:lpwstr>
  </property>
  <property fmtid="{D5CDD505-2E9C-101B-9397-08002B2CF9AE}" pid="3" name="ClassificationContentMarkingFooterLocations">
    <vt:lpwstr>Office-tema:8</vt:lpwstr>
  </property>
  <property fmtid="{D5CDD505-2E9C-101B-9397-08002B2CF9AE}" pid="4" name="ClassificationContentMarkingFooterText">
    <vt:lpwstr>Følsomhet Intern (gul)</vt:lpwstr>
  </property>
  <property fmtid="{D5CDD505-2E9C-101B-9397-08002B2CF9AE}" pid="5" name="MSIP_Label_d291ddcc-9a90-46b7-a727-d19b3ec4b730_Enabled">
    <vt:lpwstr>true</vt:lpwstr>
  </property>
  <property fmtid="{D5CDD505-2E9C-101B-9397-08002B2CF9AE}" pid="6" name="MSIP_Label_d291ddcc-9a90-46b7-a727-d19b3ec4b730_SetDate">
    <vt:lpwstr>2024-04-08T06:33:00Z</vt:lpwstr>
  </property>
  <property fmtid="{D5CDD505-2E9C-101B-9397-08002B2CF9AE}" pid="7" name="MSIP_Label_d291ddcc-9a90-46b7-a727-d19b3ec4b730_Method">
    <vt:lpwstr>Privileged</vt:lpwstr>
  </property>
  <property fmtid="{D5CDD505-2E9C-101B-9397-08002B2CF9AE}" pid="8" name="MSIP_Label_d291ddcc-9a90-46b7-a727-d19b3ec4b730_Name">
    <vt:lpwstr>Åpen</vt:lpwstr>
  </property>
  <property fmtid="{D5CDD505-2E9C-101B-9397-08002B2CF9AE}" pid="9" name="MSIP_Label_d291ddcc-9a90-46b7-a727-d19b3ec4b730_SiteId">
    <vt:lpwstr>bdcbe535-f3cf-49f5-8a6a-fb6d98dc7837</vt:lpwstr>
  </property>
  <property fmtid="{D5CDD505-2E9C-101B-9397-08002B2CF9AE}" pid="10" name="MSIP_Label_d291ddcc-9a90-46b7-a727-d19b3ec4b730_ActionId">
    <vt:lpwstr>3805c1d3-ae1e-44dc-a27e-65e5584f099a</vt:lpwstr>
  </property>
  <property fmtid="{D5CDD505-2E9C-101B-9397-08002B2CF9AE}" pid="11" name="MSIP_Label_d291ddcc-9a90-46b7-a727-d19b3ec4b730_ContentBits">
    <vt:lpwstr>0</vt:lpwstr>
  </property>
  <property fmtid="{D5CDD505-2E9C-101B-9397-08002B2CF9AE}" pid="12" name="MediaServiceImageTags">
    <vt:lpwstr/>
  </property>
</Properties>
</file>